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27A95-A0D4-4A3D-B7F9-997A3FB2C5C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407381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27A95-A0D4-4A3D-B7F9-997A3FB2C5C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56324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27A95-A0D4-4A3D-B7F9-997A3FB2C5C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358166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27A95-A0D4-4A3D-B7F9-997A3FB2C5C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81419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E27A95-A0D4-4A3D-B7F9-997A3FB2C5C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42088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27A95-A0D4-4A3D-B7F9-997A3FB2C5C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147028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27A95-A0D4-4A3D-B7F9-997A3FB2C5C4}"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199992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27A95-A0D4-4A3D-B7F9-997A3FB2C5C4}"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327595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27A95-A0D4-4A3D-B7F9-997A3FB2C5C4}"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7298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E27A95-A0D4-4A3D-B7F9-997A3FB2C5C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362158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E27A95-A0D4-4A3D-B7F9-997A3FB2C5C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6F277-22A6-4E0D-B9BC-041B5D3CCE54}" type="slidenum">
              <a:rPr lang="en-US" smtClean="0"/>
              <a:t>‹#›</a:t>
            </a:fld>
            <a:endParaRPr lang="en-US"/>
          </a:p>
        </p:txBody>
      </p:sp>
    </p:spTree>
    <p:extLst>
      <p:ext uri="{BB962C8B-B14F-4D97-AF65-F5344CB8AC3E}">
        <p14:creationId xmlns:p14="http://schemas.microsoft.com/office/powerpoint/2010/main" val="5690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27A95-A0D4-4A3D-B7F9-997A3FB2C5C4}" type="datetimeFigureOut">
              <a:rPr lang="en-US" smtClean="0"/>
              <a:t>2/26/2025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6F277-22A6-4E0D-B9BC-041B5D3CCE54}" type="slidenum">
              <a:rPr lang="en-US" smtClean="0"/>
              <a:t>‹#›</a:t>
            </a:fld>
            <a:endParaRPr lang="en-US"/>
          </a:p>
        </p:txBody>
      </p:sp>
    </p:spTree>
    <p:extLst>
      <p:ext uri="{BB962C8B-B14F-4D97-AF65-F5344CB8AC3E}">
        <p14:creationId xmlns:p14="http://schemas.microsoft.com/office/powerpoint/2010/main" val="56977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835"/>
          </a:xfrm>
        </p:spPr>
        <p:txBody>
          <a:bodyPr>
            <a:normAutofit fontScale="90000"/>
          </a:bodyPr>
          <a:lstStyle/>
          <a:p>
            <a:r>
              <a:rPr lang="en-US" dirty="0" smtClean="0"/>
              <a:t>When the 3 Tools of MP Apply</a:t>
            </a:r>
            <a:endParaRPr lang="en-US" dirty="0"/>
          </a:p>
        </p:txBody>
      </p:sp>
      <p:sp>
        <p:nvSpPr>
          <p:cNvPr id="3" name="Content Placeholder 2"/>
          <p:cNvSpPr>
            <a:spLocks noGrp="1"/>
          </p:cNvSpPr>
          <p:nvPr>
            <p:ph idx="1"/>
          </p:nvPr>
        </p:nvSpPr>
        <p:spPr>
          <a:xfrm>
            <a:off x="838200" y="922712"/>
            <a:ext cx="10515600" cy="5752407"/>
          </a:xfrm>
        </p:spPr>
        <p:txBody>
          <a:bodyPr>
            <a:normAutofit/>
          </a:bodyPr>
          <a:lstStyle/>
          <a:p>
            <a:r>
              <a:rPr lang="en-US" dirty="0" smtClean="0"/>
              <a:t>These three tools we have looked at:</a:t>
            </a:r>
          </a:p>
          <a:p>
            <a:pPr lvl="1"/>
            <a:r>
              <a:rPr lang="en-US" dirty="0" smtClean="0"/>
              <a:t>Open Market Operations, Required Reserve Ratio, Discount Rate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However, these only apply in an economy that has limited reserves.</a:t>
            </a:r>
          </a:p>
          <a:p>
            <a:r>
              <a:rPr lang="en-US" dirty="0" smtClean="0"/>
              <a:t>We will look at this in detail in the next section. </a:t>
            </a:r>
            <a:endParaRPr lang="en-US" dirty="0"/>
          </a:p>
        </p:txBody>
      </p:sp>
      <p:sp>
        <p:nvSpPr>
          <p:cNvPr id="5" name="Content Placeholder 2"/>
          <p:cNvSpPr txBox="1">
            <a:spLocks/>
          </p:cNvSpPr>
          <p:nvPr/>
        </p:nvSpPr>
        <p:spPr>
          <a:xfrm>
            <a:off x="1808945" y="1903164"/>
            <a:ext cx="2751664" cy="2131881"/>
          </a:xfrm>
          <a:prstGeom prst="rect">
            <a:avLst/>
          </a:prstGeom>
          <a:solidFill>
            <a:schemeClr val="tx2">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1600" b="1" smtClean="0">
                <a:solidFill>
                  <a:srgbClr val="00B0F0"/>
                </a:solidFill>
              </a:rPr>
              <a:t>Open Market Operations (OMO)</a:t>
            </a:r>
          </a:p>
          <a:p>
            <a:pPr lvl="1"/>
            <a:r>
              <a:rPr lang="en-US" sz="1400" b="1" smtClean="0"/>
              <a:t>Buy bonds </a:t>
            </a:r>
            <a:r>
              <a:rPr lang="en-US" sz="1400" smtClean="0"/>
              <a:t>= increase the money supply -&gt; decrease the interest rate</a:t>
            </a:r>
          </a:p>
          <a:p>
            <a:pPr lvl="1"/>
            <a:r>
              <a:rPr lang="en-US" sz="1400" b="1" smtClean="0"/>
              <a:t>Sell Bonds </a:t>
            </a:r>
            <a:r>
              <a:rPr lang="en-US" sz="1400" smtClean="0"/>
              <a:t>= decrease the money supply -&gt; increase interest rate</a:t>
            </a:r>
          </a:p>
          <a:p>
            <a:pPr lvl="1"/>
            <a:r>
              <a:rPr lang="en-US" sz="1400" smtClean="0"/>
              <a:t>Remember: </a:t>
            </a:r>
            <a:r>
              <a:rPr lang="en-US" sz="1400" smtClean="0">
                <a:solidFill>
                  <a:srgbClr val="00B050"/>
                </a:solidFill>
              </a:rPr>
              <a:t>B</a:t>
            </a:r>
            <a:r>
              <a:rPr lang="en-US" sz="1400" smtClean="0"/>
              <a:t>uy Bonds = </a:t>
            </a:r>
            <a:r>
              <a:rPr lang="en-US" sz="1400" smtClean="0">
                <a:solidFill>
                  <a:srgbClr val="00B050"/>
                </a:solidFill>
              </a:rPr>
              <a:t>B</a:t>
            </a:r>
            <a:r>
              <a:rPr lang="en-US" sz="1400" smtClean="0"/>
              <a:t>ig (increase money supply), </a:t>
            </a:r>
            <a:r>
              <a:rPr lang="en-US" sz="1400" smtClean="0">
                <a:solidFill>
                  <a:srgbClr val="FF0000"/>
                </a:solidFill>
              </a:rPr>
              <a:t>S</a:t>
            </a:r>
            <a:r>
              <a:rPr lang="en-US" sz="1400" smtClean="0"/>
              <a:t>ell Bonds = </a:t>
            </a:r>
            <a:r>
              <a:rPr lang="en-US" sz="1400" smtClean="0">
                <a:solidFill>
                  <a:srgbClr val="FF0000"/>
                </a:solidFill>
              </a:rPr>
              <a:t>S</a:t>
            </a:r>
            <a:r>
              <a:rPr lang="en-US" sz="1400" smtClean="0"/>
              <a:t>mall (decrease money supply)</a:t>
            </a:r>
          </a:p>
          <a:p>
            <a:pPr lvl="1"/>
            <a:endParaRPr lang="en-US" dirty="0"/>
          </a:p>
        </p:txBody>
      </p:sp>
      <p:sp>
        <p:nvSpPr>
          <p:cNvPr id="6" name="TextBox 5"/>
          <p:cNvSpPr txBox="1"/>
          <p:nvPr/>
        </p:nvSpPr>
        <p:spPr>
          <a:xfrm>
            <a:off x="4790960" y="2251088"/>
            <a:ext cx="2221766" cy="1569660"/>
          </a:xfrm>
          <a:prstGeom prst="rect">
            <a:avLst/>
          </a:prstGeom>
          <a:solidFill>
            <a:schemeClr val="bg1">
              <a:lumMod val="60000"/>
              <a:lumOff val="40000"/>
            </a:schemeClr>
          </a:solidFill>
          <a:ln>
            <a:solidFill>
              <a:schemeClr val="bg2">
                <a:lumMod val="90000"/>
              </a:schemeClr>
            </a:solidFill>
          </a:ln>
        </p:spPr>
        <p:txBody>
          <a:bodyPr wrap="square" rtlCol="0">
            <a:spAutoFit/>
          </a:bodyPr>
          <a:lstStyle/>
          <a:p>
            <a:r>
              <a:rPr lang="en-US" sz="1200" b="1" dirty="0" smtClean="0">
                <a:solidFill>
                  <a:srgbClr val="00B0F0"/>
                </a:solidFill>
              </a:rPr>
              <a:t>2. Required </a:t>
            </a:r>
            <a:r>
              <a:rPr lang="en-US" sz="1200" b="1" dirty="0">
                <a:solidFill>
                  <a:srgbClr val="00B0F0"/>
                </a:solidFill>
              </a:rPr>
              <a:t>Reserve Ratio (RRR)</a:t>
            </a:r>
          </a:p>
          <a:p>
            <a:pPr lvl="1"/>
            <a:r>
              <a:rPr lang="en-US" sz="1200" b="1" dirty="0"/>
              <a:t>Increase RRR </a:t>
            </a:r>
            <a:r>
              <a:rPr lang="en-US" sz="1200" dirty="0"/>
              <a:t>– decrease the money supply -&gt; increase interest rate</a:t>
            </a:r>
          </a:p>
          <a:p>
            <a:pPr lvl="1"/>
            <a:r>
              <a:rPr lang="en-US" sz="1200" b="1" dirty="0"/>
              <a:t>Decrease RRR </a:t>
            </a:r>
            <a:r>
              <a:rPr lang="en-US" sz="1200" dirty="0"/>
              <a:t>– increase the money supply -&gt; decrease the interest </a:t>
            </a:r>
            <a:r>
              <a:rPr lang="en-US" sz="1200" dirty="0" smtClean="0"/>
              <a:t>rate</a:t>
            </a:r>
            <a:endParaRPr lang="en-US" sz="1200" dirty="0"/>
          </a:p>
        </p:txBody>
      </p:sp>
      <p:sp>
        <p:nvSpPr>
          <p:cNvPr id="7" name="TextBox 6"/>
          <p:cNvSpPr txBox="1"/>
          <p:nvPr/>
        </p:nvSpPr>
        <p:spPr>
          <a:xfrm>
            <a:off x="7363808" y="2041772"/>
            <a:ext cx="2246284" cy="1785104"/>
          </a:xfrm>
          <a:prstGeom prst="rect">
            <a:avLst/>
          </a:prstGeom>
          <a:solidFill>
            <a:schemeClr val="accent6">
              <a:lumMod val="40000"/>
              <a:lumOff val="60000"/>
            </a:schemeClr>
          </a:solidFill>
        </p:spPr>
        <p:txBody>
          <a:bodyPr wrap="square" rtlCol="0">
            <a:spAutoFit/>
          </a:bodyPr>
          <a:lstStyle/>
          <a:p>
            <a:r>
              <a:rPr lang="en-US" sz="1400" dirty="0" smtClean="0"/>
              <a:t>3. </a:t>
            </a:r>
            <a:r>
              <a:rPr lang="en-US" sz="1400" b="1" dirty="0" smtClean="0">
                <a:solidFill>
                  <a:srgbClr val="00B0F0"/>
                </a:solidFill>
              </a:rPr>
              <a:t>Discount </a:t>
            </a:r>
            <a:r>
              <a:rPr lang="en-US" sz="1400" b="1" dirty="0">
                <a:solidFill>
                  <a:srgbClr val="00B0F0"/>
                </a:solidFill>
              </a:rPr>
              <a:t>Rate </a:t>
            </a:r>
            <a:endParaRPr lang="en-US" sz="1400" b="1" dirty="0" smtClean="0">
              <a:solidFill>
                <a:srgbClr val="00B0F0"/>
              </a:solidFill>
            </a:endParaRPr>
          </a:p>
          <a:p>
            <a:pPr lvl="1"/>
            <a:r>
              <a:rPr lang="en-US" sz="1200" b="1" dirty="0" smtClean="0"/>
              <a:t>Increase Discount Rate </a:t>
            </a:r>
            <a:r>
              <a:rPr lang="en-US" sz="1200" dirty="0" smtClean="0"/>
              <a:t>– decrease the money supply -&gt; increase interest rate</a:t>
            </a:r>
          </a:p>
          <a:p>
            <a:pPr lvl="1"/>
            <a:r>
              <a:rPr lang="en-US" sz="1200" b="1" dirty="0" smtClean="0"/>
              <a:t>Decrease </a:t>
            </a:r>
            <a:r>
              <a:rPr lang="en-US" sz="1200" b="1" dirty="0"/>
              <a:t>Discount </a:t>
            </a:r>
            <a:r>
              <a:rPr lang="en-US" sz="1200" b="1" dirty="0" smtClean="0"/>
              <a:t>Rate </a:t>
            </a:r>
            <a:r>
              <a:rPr lang="en-US" sz="1200" dirty="0"/>
              <a:t>– </a:t>
            </a:r>
            <a:r>
              <a:rPr lang="en-US" sz="1200" dirty="0" smtClean="0"/>
              <a:t>increase </a:t>
            </a:r>
            <a:r>
              <a:rPr lang="en-US" sz="1200" dirty="0"/>
              <a:t>the money supply -&gt; </a:t>
            </a:r>
            <a:r>
              <a:rPr lang="en-US" sz="1200" dirty="0" smtClean="0"/>
              <a:t>decrease </a:t>
            </a:r>
            <a:r>
              <a:rPr lang="en-US" sz="1200" dirty="0"/>
              <a:t>interest </a:t>
            </a:r>
            <a:r>
              <a:rPr lang="en-US" sz="1200" dirty="0" smtClean="0"/>
              <a:t>rate</a:t>
            </a:r>
            <a:endParaRPr lang="en-US" sz="1200" dirty="0"/>
          </a:p>
        </p:txBody>
      </p:sp>
      <p:pic>
        <p:nvPicPr>
          <p:cNvPr id="11" name="Picture 10"/>
          <p:cNvPicPr>
            <a:picLocks noChangeAspect="1"/>
          </p:cNvPicPr>
          <p:nvPr/>
        </p:nvPicPr>
        <p:blipFill>
          <a:blip r:embed="rId2"/>
          <a:stretch>
            <a:fillRect/>
          </a:stretch>
        </p:blipFill>
        <p:spPr>
          <a:xfrm>
            <a:off x="7553487" y="4061517"/>
            <a:ext cx="1831124" cy="1214457"/>
          </a:xfrm>
          <a:prstGeom prst="rect">
            <a:avLst/>
          </a:prstGeom>
        </p:spPr>
      </p:pic>
      <p:pic>
        <p:nvPicPr>
          <p:cNvPr id="12" name="Picture 11"/>
          <p:cNvPicPr>
            <a:picLocks noChangeAspect="1"/>
          </p:cNvPicPr>
          <p:nvPr/>
        </p:nvPicPr>
        <p:blipFill>
          <a:blip r:embed="rId3"/>
          <a:stretch>
            <a:fillRect/>
          </a:stretch>
        </p:blipFill>
        <p:spPr>
          <a:xfrm>
            <a:off x="4503844" y="3894688"/>
            <a:ext cx="2555146" cy="1134916"/>
          </a:xfrm>
          <a:prstGeom prst="rect">
            <a:avLst/>
          </a:prstGeom>
        </p:spPr>
      </p:pic>
      <p:pic>
        <p:nvPicPr>
          <p:cNvPr id="13" name="Picture 12"/>
          <p:cNvPicPr>
            <a:picLocks noChangeAspect="1"/>
          </p:cNvPicPr>
          <p:nvPr/>
        </p:nvPicPr>
        <p:blipFill>
          <a:blip r:embed="rId4"/>
          <a:stretch>
            <a:fillRect/>
          </a:stretch>
        </p:blipFill>
        <p:spPr>
          <a:xfrm>
            <a:off x="1699400" y="3957890"/>
            <a:ext cx="1704797" cy="1007104"/>
          </a:xfrm>
          <a:prstGeom prst="rect">
            <a:avLst/>
          </a:prstGeom>
        </p:spPr>
      </p:pic>
      <p:sp>
        <p:nvSpPr>
          <p:cNvPr id="14" name="TextBox 13"/>
          <p:cNvSpPr txBox="1"/>
          <p:nvPr/>
        </p:nvSpPr>
        <p:spPr>
          <a:xfrm>
            <a:off x="3408128" y="4193546"/>
            <a:ext cx="979517" cy="646331"/>
          </a:xfrm>
          <a:prstGeom prst="rect">
            <a:avLst/>
          </a:prstGeom>
          <a:noFill/>
        </p:spPr>
        <p:txBody>
          <a:bodyPr wrap="square" rtlCol="0">
            <a:spAutoFit/>
          </a:bodyPr>
          <a:lstStyle/>
          <a:p>
            <a:r>
              <a:rPr lang="en-US" sz="900" dirty="0" smtClean="0"/>
              <a:t>Securities = bonds</a:t>
            </a:r>
          </a:p>
          <a:p>
            <a:r>
              <a:rPr lang="en-US" sz="900" dirty="0" smtClean="0"/>
              <a:t>(or any other financial assets)</a:t>
            </a:r>
            <a:endParaRPr lang="en-US" sz="900" dirty="0"/>
          </a:p>
        </p:txBody>
      </p:sp>
    </p:spTree>
    <p:extLst>
      <p:ext uri="{BB962C8B-B14F-4D97-AF65-F5344CB8AC3E}">
        <p14:creationId xmlns:p14="http://schemas.microsoft.com/office/powerpoint/2010/main" val="1741267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78" y="118206"/>
            <a:ext cx="6408173" cy="1004012"/>
          </a:xfrm>
        </p:spPr>
        <p:txBody>
          <a:bodyPr>
            <a:normAutofit fontScale="90000"/>
          </a:bodyPr>
          <a:lstStyle/>
          <a:p>
            <a:r>
              <a:rPr lang="en-US" dirty="0" smtClean="0"/>
              <a:t>Conditions of an Ample Reserves Economy</a:t>
            </a:r>
            <a:endParaRPr lang="en-US" dirty="0"/>
          </a:p>
        </p:txBody>
      </p:sp>
      <p:sp>
        <p:nvSpPr>
          <p:cNvPr id="3" name="Content Placeholder 2"/>
          <p:cNvSpPr>
            <a:spLocks noGrp="1"/>
          </p:cNvSpPr>
          <p:nvPr>
            <p:ph sz="half" idx="1"/>
          </p:nvPr>
        </p:nvSpPr>
        <p:spPr>
          <a:xfrm>
            <a:off x="572192" y="1351800"/>
            <a:ext cx="5181600" cy="4351338"/>
          </a:xfrm>
          <a:solidFill>
            <a:schemeClr val="accent5">
              <a:lumMod val="20000"/>
              <a:lumOff val="80000"/>
            </a:schemeClr>
          </a:solidFill>
        </p:spPr>
        <p:txBody>
          <a:bodyPr>
            <a:normAutofit/>
          </a:bodyPr>
          <a:lstStyle/>
          <a:p>
            <a:pPr marL="0" indent="0">
              <a:buNone/>
            </a:pPr>
            <a:r>
              <a:rPr lang="en-US" sz="3200" b="1" dirty="0" smtClean="0"/>
              <a:t>Ample Reserves Economy</a:t>
            </a:r>
          </a:p>
          <a:p>
            <a:r>
              <a:rPr lang="en-US" sz="2400" dirty="0" smtClean="0"/>
              <a:t>Reserves are abundant</a:t>
            </a:r>
          </a:p>
          <a:p>
            <a:r>
              <a:rPr lang="en-US" sz="2400" dirty="0" smtClean="0"/>
              <a:t>The required reserve ratio is zero – banks have no restriction on what they can lend</a:t>
            </a:r>
          </a:p>
          <a:p>
            <a:r>
              <a:rPr lang="en-US" sz="2400" dirty="0" smtClean="0"/>
              <a:t>Changing the MS no longer leads to changes in nominal interest rates</a:t>
            </a:r>
          </a:p>
          <a:p>
            <a:r>
              <a:rPr lang="en-US" sz="2400" dirty="0" smtClean="0"/>
              <a:t>Different monetary policy tools are needed</a:t>
            </a:r>
            <a:endParaRPr lang="en-US" sz="2400" dirty="0"/>
          </a:p>
        </p:txBody>
      </p:sp>
      <p:sp>
        <p:nvSpPr>
          <p:cNvPr id="6" name="TextBox 5"/>
          <p:cNvSpPr txBox="1"/>
          <p:nvPr/>
        </p:nvSpPr>
        <p:spPr>
          <a:xfrm>
            <a:off x="7497023" y="22782"/>
            <a:ext cx="3856777" cy="1600438"/>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When there are so many reserves in the economy, there is no longer an effect of increasing MS.</a:t>
            </a:r>
          </a:p>
          <a:p>
            <a:r>
              <a:rPr lang="en-US" sz="1400" dirty="0">
                <a:solidFill>
                  <a:srgbClr val="FF0000"/>
                </a:solidFill>
              </a:rPr>
              <a:t>Limited reserves economy – 3 tools of MP can be used (OMO, </a:t>
            </a:r>
          </a:p>
          <a:p>
            <a:r>
              <a:rPr lang="en-US" sz="1400" dirty="0">
                <a:solidFill>
                  <a:srgbClr val="FF0000"/>
                </a:solidFill>
              </a:rPr>
              <a:t>Ample reserves economy – other tools must be </a:t>
            </a:r>
            <a:r>
              <a:rPr lang="en-US" sz="1400" dirty="0" smtClean="0">
                <a:solidFill>
                  <a:srgbClr val="FF0000"/>
                </a:solidFill>
              </a:rPr>
              <a:t>used</a:t>
            </a:r>
            <a:endParaRPr lang="en-US" sz="1400" dirty="0">
              <a:solidFill>
                <a:srgbClr val="FF0000"/>
              </a:solidFill>
            </a:endParaRPr>
          </a:p>
        </p:txBody>
      </p:sp>
      <p:pic>
        <p:nvPicPr>
          <p:cNvPr id="8" name="Picture 7"/>
          <p:cNvPicPr>
            <a:picLocks noChangeAspect="1"/>
          </p:cNvPicPr>
          <p:nvPr/>
        </p:nvPicPr>
        <p:blipFill>
          <a:blip r:embed="rId2"/>
          <a:stretch>
            <a:fillRect/>
          </a:stretch>
        </p:blipFill>
        <p:spPr>
          <a:xfrm>
            <a:off x="9215875" y="4865624"/>
            <a:ext cx="1531420" cy="980110"/>
          </a:xfrm>
          <a:prstGeom prst="rect">
            <a:avLst/>
          </a:prstGeom>
        </p:spPr>
      </p:pic>
      <p:pic>
        <p:nvPicPr>
          <p:cNvPr id="9" name="Picture 8"/>
          <p:cNvPicPr>
            <a:picLocks noChangeAspect="1"/>
          </p:cNvPicPr>
          <p:nvPr/>
        </p:nvPicPr>
        <p:blipFill>
          <a:blip r:embed="rId3"/>
          <a:stretch>
            <a:fillRect/>
          </a:stretch>
        </p:blipFill>
        <p:spPr>
          <a:xfrm>
            <a:off x="9660242" y="4334185"/>
            <a:ext cx="833533" cy="775604"/>
          </a:xfrm>
          <a:prstGeom prst="rect">
            <a:avLst/>
          </a:prstGeom>
        </p:spPr>
      </p:pic>
      <p:pic>
        <p:nvPicPr>
          <p:cNvPr id="10" name="Picture 9"/>
          <p:cNvPicPr>
            <a:picLocks noChangeAspect="1"/>
          </p:cNvPicPr>
          <p:nvPr/>
        </p:nvPicPr>
        <p:blipFill>
          <a:blip r:embed="rId3"/>
          <a:stretch>
            <a:fillRect/>
          </a:stretch>
        </p:blipFill>
        <p:spPr>
          <a:xfrm>
            <a:off x="10674184" y="5002377"/>
            <a:ext cx="827001" cy="769526"/>
          </a:xfrm>
          <a:prstGeom prst="rect">
            <a:avLst/>
          </a:prstGeom>
        </p:spPr>
      </p:pic>
      <p:pic>
        <p:nvPicPr>
          <p:cNvPr id="11" name="Picture 10"/>
          <p:cNvPicPr>
            <a:picLocks noChangeAspect="1"/>
          </p:cNvPicPr>
          <p:nvPr/>
        </p:nvPicPr>
        <p:blipFill>
          <a:blip r:embed="rId3"/>
          <a:stretch>
            <a:fillRect/>
          </a:stretch>
        </p:blipFill>
        <p:spPr>
          <a:xfrm>
            <a:off x="10493775" y="4232851"/>
            <a:ext cx="827001" cy="769526"/>
          </a:xfrm>
          <a:prstGeom prst="rect">
            <a:avLst/>
          </a:prstGeom>
        </p:spPr>
      </p:pic>
      <p:grpSp>
        <p:nvGrpSpPr>
          <p:cNvPr id="12" name="Group 11"/>
          <p:cNvGrpSpPr/>
          <p:nvPr/>
        </p:nvGrpSpPr>
        <p:grpSpPr>
          <a:xfrm>
            <a:off x="9154288" y="3332436"/>
            <a:ext cx="2430478" cy="976541"/>
            <a:chOff x="9506598" y="4470332"/>
            <a:chExt cx="2430478" cy="976541"/>
          </a:xfrm>
        </p:grpSpPr>
        <p:sp>
          <p:nvSpPr>
            <p:cNvPr id="13" name="Rounded Rectangular Callout 12"/>
            <p:cNvSpPr/>
            <p:nvPr/>
          </p:nvSpPr>
          <p:spPr>
            <a:xfrm>
              <a:off x="9506598" y="4504749"/>
              <a:ext cx="2430478" cy="942124"/>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60162" y="4470332"/>
              <a:ext cx="2323350" cy="954107"/>
            </a:xfrm>
            <a:prstGeom prst="rect">
              <a:avLst/>
            </a:prstGeom>
            <a:noFill/>
          </p:spPr>
          <p:txBody>
            <a:bodyPr wrap="square" rtlCol="0">
              <a:spAutoFit/>
            </a:bodyPr>
            <a:lstStyle/>
            <a:p>
              <a:r>
                <a:rPr lang="en-US" sz="1400" dirty="0" smtClean="0"/>
                <a:t>We already have more than enough reserves, so this doesn’t affect how much we will lend or the interest rates.</a:t>
              </a:r>
              <a:endParaRPr lang="en-US" sz="1400" dirty="0"/>
            </a:p>
          </p:txBody>
        </p:sp>
      </p:grpSp>
      <p:sp>
        <p:nvSpPr>
          <p:cNvPr id="15" name="Right Arrow 14"/>
          <p:cNvSpPr/>
          <p:nvPr/>
        </p:nvSpPr>
        <p:spPr>
          <a:xfrm rot="16200000">
            <a:off x="6436946" y="4777426"/>
            <a:ext cx="599537" cy="419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46271" y="4663819"/>
            <a:ext cx="972589" cy="646331"/>
          </a:xfrm>
          <a:prstGeom prst="rect">
            <a:avLst/>
          </a:prstGeom>
          <a:noFill/>
        </p:spPr>
        <p:txBody>
          <a:bodyPr wrap="square" rtlCol="0">
            <a:spAutoFit/>
          </a:bodyPr>
          <a:lstStyle/>
          <a:p>
            <a:r>
              <a:rPr lang="en-US" dirty="0" smtClean="0"/>
              <a:t>Money Supply</a:t>
            </a:r>
            <a:endParaRPr lang="en-US" dirty="0"/>
          </a:p>
        </p:txBody>
      </p:sp>
      <p:pic>
        <p:nvPicPr>
          <p:cNvPr id="17" name="Picture 2" descr="What Is the Federal Reserve? Functions, Structure, and Impa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157" y="3756439"/>
            <a:ext cx="1723048" cy="861524"/>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a:xfrm>
            <a:off x="8149895" y="4299954"/>
            <a:ext cx="903703" cy="63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Callout 18"/>
          <p:cNvSpPr/>
          <p:nvPr/>
        </p:nvSpPr>
        <p:spPr>
          <a:xfrm>
            <a:off x="6146202" y="1554480"/>
            <a:ext cx="4003638" cy="189319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946271" y="1857756"/>
            <a:ext cx="2801367" cy="1200329"/>
          </a:xfrm>
          <a:prstGeom prst="rect">
            <a:avLst/>
          </a:prstGeom>
          <a:solidFill>
            <a:srgbClr val="FFFF00"/>
          </a:solidFill>
        </p:spPr>
        <p:txBody>
          <a:bodyPr wrap="square" rtlCol="0">
            <a:spAutoFit/>
          </a:bodyPr>
          <a:lstStyle/>
          <a:p>
            <a:r>
              <a:rPr lang="en-US" sz="2400" dirty="0" smtClean="0"/>
              <a:t>Hmmm… How can we stimulate the economy? </a:t>
            </a:r>
            <a:endParaRPr lang="en-US" sz="2400" dirty="0"/>
          </a:p>
        </p:txBody>
      </p:sp>
    </p:spTree>
    <p:extLst>
      <p:ext uri="{BB962C8B-B14F-4D97-AF65-F5344CB8AC3E}">
        <p14:creationId xmlns:p14="http://schemas.microsoft.com/office/powerpoint/2010/main" val="382157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5372" y="365125"/>
            <a:ext cx="10144137" cy="6153662"/>
          </a:xfrm>
          <a:prstGeom prst="rect">
            <a:avLst/>
          </a:prstGeom>
        </p:spPr>
      </p:pic>
      <p:sp>
        <p:nvSpPr>
          <p:cNvPr id="5" name="TextBox 4"/>
          <p:cNvSpPr txBox="1"/>
          <p:nvPr/>
        </p:nvSpPr>
        <p:spPr>
          <a:xfrm>
            <a:off x="3391593" y="3678128"/>
            <a:ext cx="3034145" cy="646331"/>
          </a:xfrm>
          <a:prstGeom prst="rect">
            <a:avLst/>
          </a:prstGeom>
          <a:noFill/>
        </p:spPr>
        <p:txBody>
          <a:bodyPr wrap="square" rtlCol="0">
            <a:spAutoFit/>
          </a:bodyPr>
          <a:lstStyle/>
          <a:p>
            <a:r>
              <a:rPr lang="en-US" dirty="0" smtClean="0"/>
              <a:t>Banks were lending a lot! So they kept little reserves</a:t>
            </a:r>
            <a:endParaRPr lang="en-US" dirty="0"/>
          </a:p>
        </p:txBody>
      </p:sp>
      <p:sp>
        <p:nvSpPr>
          <p:cNvPr id="6" name="TextBox 5"/>
          <p:cNvSpPr txBox="1"/>
          <p:nvPr/>
        </p:nvSpPr>
        <p:spPr>
          <a:xfrm>
            <a:off x="7625543" y="4262790"/>
            <a:ext cx="2657302" cy="1323439"/>
          </a:xfrm>
          <a:prstGeom prst="rect">
            <a:avLst/>
          </a:prstGeom>
          <a:noFill/>
        </p:spPr>
        <p:txBody>
          <a:bodyPr wrap="square" rtlCol="0">
            <a:spAutoFit/>
          </a:bodyPr>
          <a:lstStyle/>
          <a:p>
            <a:r>
              <a:rPr lang="en-US" sz="1600" dirty="0" smtClean="0"/>
              <a:t>After the financial crisis of 2009, banks were given a lot of money to try and encourage lending, but it was only partially effective.</a:t>
            </a:r>
            <a:endParaRPr lang="en-US" sz="1600" dirty="0"/>
          </a:p>
        </p:txBody>
      </p:sp>
    </p:spTree>
    <p:extLst>
      <p:ext uri="{BB962C8B-B14F-4D97-AF65-F5344CB8AC3E}">
        <p14:creationId xmlns:p14="http://schemas.microsoft.com/office/powerpoint/2010/main" val="3148919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are some conditions of an ample reserves economy?</a:t>
            </a:r>
          </a:p>
          <a:p>
            <a:r>
              <a:rPr lang="en-US" dirty="0" smtClean="0">
                <a:solidFill>
                  <a:srgbClr val="FF0000"/>
                </a:solidFill>
              </a:rPr>
              <a:t>Lots of reserves!</a:t>
            </a:r>
          </a:p>
          <a:p>
            <a:r>
              <a:rPr lang="en-US" dirty="0" smtClean="0">
                <a:solidFill>
                  <a:srgbClr val="FF0000"/>
                </a:solidFill>
              </a:rPr>
              <a:t>RRR is zero</a:t>
            </a:r>
          </a:p>
          <a:p>
            <a:r>
              <a:rPr lang="en-US" dirty="0" smtClean="0">
                <a:solidFill>
                  <a:srgbClr val="FF0000"/>
                </a:solidFill>
              </a:rPr>
              <a:t>The MS is so large that it no longer affects the IR</a:t>
            </a:r>
          </a:p>
          <a:p>
            <a:r>
              <a:rPr lang="en-US" dirty="0" smtClean="0">
                <a:solidFill>
                  <a:srgbClr val="FF0000"/>
                </a:solidFill>
              </a:rPr>
              <a:t>Different policy tools are needed</a:t>
            </a:r>
          </a:p>
          <a:p>
            <a:endParaRPr lang="en-US" dirty="0" smtClean="0"/>
          </a:p>
          <a:p>
            <a:endParaRPr lang="en-US" dirty="0"/>
          </a:p>
        </p:txBody>
      </p:sp>
    </p:spTree>
    <p:extLst>
      <p:ext uri="{BB962C8B-B14F-4D97-AF65-F5344CB8AC3E}">
        <p14:creationId xmlns:p14="http://schemas.microsoft.com/office/powerpoint/2010/main" val="352714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Rates</a:t>
            </a:r>
            <a:endParaRPr lang="en-US" dirty="0"/>
          </a:p>
        </p:txBody>
      </p:sp>
      <p:sp>
        <p:nvSpPr>
          <p:cNvPr id="4" name="Text Placeholder 3"/>
          <p:cNvSpPr>
            <a:spLocks noGrp="1"/>
          </p:cNvSpPr>
          <p:nvPr>
            <p:ph type="body" idx="1"/>
          </p:nvPr>
        </p:nvSpPr>
        <p:spPr/>
        <p:txBody>
          <a:bodyPr/>
          <a:lstStyle/>
          <a:p>
            <a:r>
              <a:rPr lang="en-US" dirty="0" smtClean="0"/>
              <a:t>We have to examine a few different interest rates on this topic of Ample Reserves Monetary Policy. </a:t>
            </a:r>
            <a:endParaRPr lang="en-US" dirty="0"/>
          </a:p>
        </p:txBody>
      </p:sp>
    </p:spTree>
    <p:extLst>
      <p:ext uri="{BB962C8B-B14F-4D97-AF65-F5344CB8AC3E}">
        <p14:creationId xmlns:p14="http://schemas.microsoft.com/office/powerpoint/2010/main" val="1222899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378336" y="4437990"/>
            <a:ext cx="1001106" cy="1209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Policy Rate = Federal Funds Rate</a:t>
            </a:r>
            <a:endParaRPr lang="en-US" dirty="0"/>
          </a:p>
        </p:txBody>
      </p:sp>
      <p:sp>
        <p:nvSpPr>
          <p:cNvPr id="4" name="Oval 3"/>
          <p:cNvSpPr/>
          <p:nvPr/>
        </p:nvSpPr>
        <p:spPr>
          <a:xfrm>
            <a:off x="8273872" y="1682648"/>
            <a:ext cx="3839469" cy="380375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215493" y="2379315"/>
            <a:ext cx="2041660" cy="20586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33480" y="2881252"/>
            <a:ext cx="2193072" cy="646331"/>
          </a:xfrm>
          <a:prstGeom prst="rect">
            <a:avLst/>
          </a:prstGeom>
          <a:noFill/>
        </p:spPr>
        <p:txBody>
          <a:bodyPr wrap="square" rtlCol="0">
            <a:spAutoFit/>
          </a:bodyPr>
          <a:lstStyle/>
          <a:p>
            <a:r>
              <a:rPr lang="en-US" dirty="0" smtClean="0"/>
              <a:t>US Name:</a:t>
            </a:r>
          </a:p>
          <a:p>
            <a:r>
              <a:rPr lang="en-US" dirty="0" smtClean="0"/>
              <a:t>Federal Funds Rate</a:t>
            </a:r>
            <a:endParaRPr lang="en-US" dirty="0"/>
          </a:p>
        </p:txBody>
      </p:sp>
      <p:sp>
        <p:nvSpPr>
          <p:cNvPr id="9" name="TextBox 8"/>
          <p:cNvSpPr txBox="1"/>
          <p:nvPr/>
        </p:nvSpPr>
        <p:spPr>
          <a:xfrm>
            <a:off x="9236324" y="1838565"/>
            <a:ext cx="2395238" cy="584775"/>
          </a:xfrm>
          <a:prstGeom prst="rect">
            <a:avLst/>
          </a:prstGeom>
          <a:noFill/>
        </p:spPr>
        <p:txBody>
          <a:bodyPr wrap="square" rtlCol="0">
            <a:spAutoFit/>
          </a:bodyPr>
          <a:lstStyle/>
          <a:p>
            <a:r>
              <a:rPr lang="en-US" sz="3200" dirty="0" smtClean="0"/>
              <a:t>Policy Rate</a:t>
            </a:r>
            <a:endParaRPr lang="en-US" sz="3200" dirty="0"/>
          </a:p>
        </p:txBody>
      </p:sp>
      <p:sp>
        <p:nvSpPr>
          <p:cNvPr id="10" name="Content Placeholder 2"/>
          <p:cNvSpPr txBox="1">
            <a:spLocks/>
          </p:cNvSpPr>
          <p:nvPr/>
        </p:nvSpPr>
        <p:spPr>
          <a:xfrm>
            <a:off x="498714" y="1464412"/>
            <a:ext cx="3998943" cy="4240223"/>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smtClean="0"/>
              <a:t>Policy Rate = The Federal Funds Rate</a:t>
            </a:r>
          </a:p>
          <a:p>
            <a:r>
              <a:rPr lang="en-US" sz="2400" dirty="0" smtClean="0"/>
              <a:t>Commercial banks often lend to each other and they also charge an interest rate. This rate is called the Federal Funds Rate.</a:t>
            </a:r>
          </a:p>
          <a:p>
            <a:pPr lvl="1"/>
            <a:r>
              <a:rPr lang="en-US" sz="2000" dirty="0" smtClean="0"/>
              <a:t>Federal Funds Rate – the rate that commercial banks charge each other when they lend. </a:t>
            </a:r>
          </a:p>
          <a:p>
            <a:pPr lvl="1"/>
            <a:endParaRPr lang="en-US" dirty="0"/>
          </a:p>
        </p:txBody>
      </p:sp>
      <p:sp>
        <p:nvSpPr>
          <p:cNvPr id="6" name="TextBox 5"/>
          <p:cNvSpPr txBox="1"/>
          <p:nvPr/>
        </p:nvSpPr>
        <p:spPr>
          <a:xfrm>
            <a:off x="8333480" y="260715"/>
            <a:ext cx="3463185" cy="1323439"/>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The Policy Rate is also called the Federal Funds Rate.</a:t>
            </a:r>
          </a:p>
          <a:p>
            <a:r>
              <a:rPr lang="en-US" sz="1600" dirty="0" smtClean="0">
                <a:solidFill>
                  <a:srgbClr val="FF0000"/>
                </a:solidFill>
              </a:rPr>
              <a:t>It is the interest rate that commercial banks charge each other.</a:t>
            </a:r>
            <a:endParaRPr lang="en-US" sz="1600" dirty="0">
              <a:solidFill>
                <a:srgbClr val="FF0000"/>
              </a:solidFill>
            </a:endParaRPr>
          </a:p>
        </p:txBody>
      </p:sp>
      <p:pic>
        <p:nvPicPr>
          <p:cNvPr id="11" name="Picture 10"/>
          <p:cNvPicPr>
            <a:picLocks noChangeAspect="1"/>
          </p:cNvPicPr>
          <p:nvPr/>
        </p:nvPicPr>
        <p:blipFill>
          <a:blip r:embed="rId2"/>
          <a:stretch>
            <a:fillRect/>
          </a:stretch>
        </p:blipFill>
        <p:spPr>
          <a:xfrm>
            <a:off x="4626576" y="1795097"/>
            <a:ext cx="1516529" cy="1411133"/>
          </a:xfrm>
          <a:prstGeom prst="rect">
            <a:avLst/>
          </a:prstGeom>
        </p:spPr>
      </p:pic>
      <p:pic>
        <p:nvPicPr>
          <p:cNvPr id="12" name="Picture 11"/>
          <p:cNvPicPr>
            <a:picLocks noChangeAspect="1"/>
          </p:cNvPicPr>
          <p:nvPr/>
        </p:nvPicPr>
        <p:blipFill>
          <a:blip r:embed="rId2"/>
          <a:stretch>
            <a:fillRect/>
          </a:stretch>
        </p:blipFill>
        <p:spPr>
          <a:xfrm>
            <a:off x="6570045" y="4075267"/>
            <a:ext cx="1516529" cy="1411133"/>
          </a:xfrm>
          <a:prstGeom prst="rect">
            <a:avLst/>
          </a:prstGeom>
        </p:spPr>
      </p:pic>
      <p:sp>
        <p:nvSpPr>
          <p:cNvPr id="8" name="Curved Down Arrow 7"/>
          <p:cNvSpPr/>
          <p:nvPr/>
        </p:nvSpPr>
        <p:spPr>
          <a:xfrm rot="1930655">
            <a:off x="6088492" y="2994538"/>
            <a:ext cx="2027432" cy="6322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13397633">
            <a:off x="4778383" y="3759167"/>
            <a:ext cx="2027432" cy="6322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6648840" y="3008151"/>
            <a:ext cx="844718" cy="369332"/>
          </a:xfrm>
          <a:prstGeom prst="rect">
            <a:avLst/>
          </a:prstGeom>
          <a:noFill/>
        </p:spPr>
        <p:txBody>
          <a:bodyPr wrap="square" rtlCol="0">
            <a:spAutoFit/>
          </a:bodyPr>
          <a:lstStyle/>
          <a:p>
            <a:r>
              <a:rPr lang="en-US" dirty="0" smtClean="0"/>
              <a:t>Loan</a:t>
            </a:r>
            <a:endParaRPr lang="en-US" dirty="0"/>
          </a:p>
        </p:txBody>
      </p:sp>
      <p:sp>
        <p:nvSpPr>
          <p:cNvPr id="16" name="TextBox 15"/>
          <p:cNvSpPr txBox="1"/>
          <p:nvPr/>
        </p:nvSpPr>
        <p:spPr>
          <a:xfrm>
            <a:off x="4734087" y="4538822"/>
            <a:ext cx="1769366" cy="369332"/>
          </a:xfrm>
          <a:prstGeom prst="rect">
            <a:avLst/>
          </a:prstGeom>
          <a:noFill/>
        </p:spPr>
        <p:txBody>
          <a:bodyPr wrap="square" rtlCol="0">
            <a:spAutoFit/>
          </a:bodyPr>
          <a:lstStyle/>
          <a:p>
            <a:r>
              <a:rPr lang="en-US" dirty="0" smtClean="0"/>
              <a:t>Loan + Interest</a:t>
            </a:r>
            <a:endParaRPr lang="en-US" dirty="0"/>
          </a:p>
        </p:txBody>
      </p:sp>
      <p:sp>
        <p:nvSpPr>
          <p:cNvPr id="18" name="TextBox 17"/>
          <p:cNvSpPr txBox="1"/>
          <p:nvPr/>
        </p:nvSpPr>
        <p:spPr>
          <a:xfrm>
            <a:off x="5511338" y="4764845"/>
            <a:ext cx="777047" cy="738664"/>
          </a:xfrm>
          <a:prstGeom prst="rect">
            <a:avLst/>
          </a:prstGeom>
          <a:noFill/>
        </p:spPr>
        <p:txBody>
          <a:bodyPr wrap="square" rtlCol="0">
            <a:spAutoFit/>
          </a:bodyPr>
          <a:lstStyle/>
          <a:p>
            <a:r>
              <a:rPr lang="en-US" sz="1400" dirty="0" smtClean="0"/>
              <a:t>Federal Funds Rate</a:t>
            </a:r>
            <a:endParaRPr lang="en-US" sz="1400" dirty="0"/>
          </a:p>
        </p:txBody>
      </p:sp>
    </p:spTree>
    <p:extLst>
      <p:ext uri="{BB962C8B-B14F-4D97-AF65-F5344CB8AC3E}">
        <p14:creationId xmlns:p14="http://schemas.microsoft.com/office/powerpoint/2010/main" val="29504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Federal Funds Rate?</a:t>
            </a:r>
          </a:p>
          <a:p>
            <a:r>
              <a:rPr lang="en-US" dirty="0" smtClean="0">
                <a:solidFill>
                  <a:srgbClr val="FF0000"/>
                </a:solidFill>
              </a:rPr>
              <a:t>Federal </a:t>
            </a:r>
            <a:r>
              <a:rPr lang="en-US" dirty="0">
                <a:solidFill>
                  <a:srgbClr val="FF0000"/>
                </a:solidFill>
              </a:rPr>
              <a:t>Funds Rate – interest rate when commercial banks lend to each other.</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1805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of Reserves</a:t>
            </a:r>
            <a:endParaRPr lang="en-US" dirty="0"/>
          </a:p>
        </p:txBody>
      </p:sp>
      <p:sp>
        <p:nvSpPr>
          <p:cNvPr id="3" name="Content Placeholder 2"/>
          <p:cNvSpPr>
            <a:spLocks noGrp="1"/>
          </p:cNvSpPr>
          <p:nvPr>
            <p:ph idx="1"/>
          </p:nvPr>
        </p:nvSpPr>
        <p:spPr>
          <a:xfrm>
            <a:off x="621890" y="1690688"/>
            <a:ext cx="4608871" cy="4351338"/>
          </a:xfrm>
        </p:spPr>
        <p:txBody>
          <a:bodyPr>
            <a:normAutofit fontScale="77500" lnSpcReduction="20000"/>
          </a:bodyPr>
          <a:lstStyle/>
          <a:p>
            <a:r>
              <a:rPr lang="en-US" dirty="0" smtClean="0"/>
              <a:t>Banks often hold reserves. Their decision to hold reserves can be affected by the interest rate.</a:t>
            </a:r>
          </a:p>
          <a:p>
            <a:pPr lvl="1"/>
            <a:r>
              <a:rPr lang="en-US" dirty="0" smtClean="0"/>
              <a:t>When the </a:t>
            </a:r>
            <a:r>
              <a:rPr lang="en-US" dirty="0" smtClean="0">
                <a:solidFill>
                  <a:srgbClr val="00B0F0"/>
                </a:solidFill>
              </a:rPr>
              <a:t>federal funds rate is high</a:t>
            </a:r>
            <a:r>
              <a:rPr lang="en-US" dirty="0" smtClean="0"/>
              <a:t>, banks would </a:t>
            </a:r>
            <a:r>
              <a:rPr lang="en-US" dirty="0" smtClean="0">
                <a:solidFill>
                  <a:srgbClr val="00B0F0"/>
                </a:solidFill>
              </a:rPr>
              <a:t>prefer to hold less reserves</a:t>
            </a:r>
            <a:r>
              <a:rPr lang="en-US" dirty="0" smtClean="0"/>
              <a:t>, because they can </a:t>
            </a:r>
            <a:r>
              <a:rPr lang="en-US" dirty="0" smtClean="0">
                <a:solidFill>
                  <a:srgbClr val="00B0F0"/>
                </a:solidFill>
              </a:rPr>
              <a:t>lend their money out instead and earn interest</a:t>
            </a:r>
            <a:r>
              <a:rPr lang="en-US" dirty="0" smtClean="0"/>
              <a:t>.</a:t>
            </a:r>
          </a:p>
          <a:p>
            <a:pPr lvl="1"/>
            <a:r>
              <a:rPr lang="en-US" dirty="0" smtClean="0"/>
              <a:t>When the </a:t>
            </a:r>
            <a:r>
              <a:rPr lang="en-US" dirty="0" smtClean="0">
                <a:solidFill>
                  <a:srgbClr val="00B050"/>
                </a:solidFill>
              </a:rPr>
              <a:t>federal funds rate is low</a:t>
            </a:r>
            <a:r>
              <a:rPr lang="en-US" dirty="0" smtClean="0"/>
              <a:t>, banks will be </a:t>
            </a:r>
            <a:r>
              <a:rPr lang="en-US" dirty="0" smtClean="0">
                <a:solidFill>
                  <a:srgbClr val="00B050"/>
                </a:solidFill>
              </a:rPr>
              <a:t>more willing to hold reserves</a:t>
            </a:r>
            <a:r>
              <a:rPr lang="en-US" dirty="0" smtClean="0"/>
              <a:t>, because they are not giving up as much earned interest from loans. </a:t>
            </a:r>
          </a:p>
          <a:p>
            <a:r>
              <a:rPr lang="en-US" dirty="0" smtClean="0"/>
              <a:t>Therefore the </a:t>
            </a:r>
            <a:r>
              <a:rPr lang="en-US" dirty="0" smtClean="0">
                <a:solidFill>
                  <a:srgbClr val="FF0000"/>
                </a:solidFill>
              </a:rPr>
              <a:t>relationship between reserves and federal funds rate (the cost of holding reserves) is negative </a:t>
            </a:r>
            <a:r>
              <a:rPr lang="en-US" dirty="0" smtClean="0"/>
              <a:t>(which is true for all demand curves).</a:t>
            </a:r>
          </a:p>
          <a:p>
            <a:endParaRPr lang="en-US" dirty="0"/>
          </a:p>
        </p:txBody>
      </p:sp>
      <p:pic>
        <p:nvPicPr>
          <p:cNvPr id="4" name="Picture 3"/>
          <p:cNvPicPr>
            <a:picLocks noChangeAspect="1"/>
          </p:cNvPicPr>
          <p:nvPr/>
        </p:nvPicPr>
        <p:blipFill>
          <a:blip r:embed="rId2"/>
          <a:stretch>
            <a:fillRect/>
          </a:stretch>
        </p:blipFill>
        <p:spPr>
          <a:xfrm>
            <a:off x="5542993" y="1690688"/>
            <a:ext cx="6265241" cy="3903560"/>
          </a:xfrm>
          <a:prstGeom prst="rect">
            <a:avLst/>
          </a:prstGeom>
        </p:spPr>
      </p:pic>
      <p:sp>
        <p:nvSpPr>
          <p:cNvPr id="6" name="TextBox 5"/>
          <p:cNvSpPr txBox="1"/>
          <p:nvPr/>
        </p:nvSpPr>
        <p:spPr>
          <a:xfrm>
            <a:off x="6257704" y="224501"/>
            <a:ext cx="5550530" cy="1200329"/>
          </a:xfrm>
          <a:prstGeom prst="rect">
            <a:avLst/>
          </a:prstGeom>
          <a:solidFill>
            <a:srgbClr val="FFFF00"/>
          </a:solidFill>
        </p:spPr>
        <p:txBody>
          <a:bodyPr wrap="square" rtlCol="0">
            <a:spAutoFit/>
          </a:bodyPr>
          <a:lstStyle/>
          <a:p>
            <a:r>
              <a:rPr lang="en-US" sz="1200" dirty="0" smtClean="0">
                <a:solidFill>
                  <a:srgbClr val="FF0000"/>
                </a:solidFill>
              </a:rPr>
              <a:t>Summary</a:t>
            </a:r>
          </a:p>
          <a:p>
            <a:r>
              <a:rPr lang="en-US" sz="1200" dirty="0" smtClean="0">
                <a:solidFill>
                  <a:srgbClr val="FF0000"/>
                </a:solidFill>
              </a:rPr>
              <a:t>Banks have demand for reserves.</a:t>
            </a:r>
          </a:p>
          <a:p>
            <a:r>
              <a:rPr lang="en-US" sz="1200" dirty="0" smtClean="0">
                <a:solidFill>
                  <a:srgbClr val="FF0000"/>
                </a:solidFill>
              </a:rPr>
              <a:t>The cost of having reserves is the interest rate that they could have earned (the federal funds rate).</a:t>
            </a:r>
          </a:p>
          <a:p>
            <a:r>
              <a:rPr lang="en-US" sz="1200" dirty="0" smtClean="0">
                <a:solidFill>
                  <a:srgbClr val="FF0000"/>
                </a:solidFill>
              </a:rPr>
              <a:t>Low Policy Rate = high quantity of reserves demanded</a:t>
            </a:r>
          </a:p>
          <a:p>
            <a:r>
              <a:rPr lang="en-US" sz="1200" dirty="0" smtClean="0">
                <a:solidFill>
                  <a:srgbClr val="FF0000"/>
                </a:solidFill>
              </a:rPr>
              <a:t>High Policy Rate = low quantity of reserves demanded</a:t>
            </a:r>
          </a:p>
        </p:txBody>
      </p:sp>
    </p:spTree>
    <p:extLst>
      <p:ext uri="{BB962C8B-B14F-4D97-AF65-F5344CB8AC3E}">
        <p14:creationId xmlns:p14="http://schemas.microsoft.com/office/powerpoint/2010/main" val="1387218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Do commercial banks demand more or less reserves when the federal funds rate is high? </a:t>
            </a:r>
          </a:p>
          <a:p>
            <a:r>
              <a:rPr lang="en-US" dirty="0" smtClean="0">
                <a:solidFill>
                  <a:srgbClr val="FF0000"/>
                </a:solidFill>
              </a:rPr>
              <a:t>Less, because they can make more money by having less reserves and lending out their reserves. </a:t>
            </a:r>
          </a:p>
          <a:p>
            <a:r>
              <a:rPr lang="en-US" dirty="0" smtClean="0"/>
              <a:t>What is the relationship between the demand for reserves and the federal funds rate (policy rate)?</a:t>
            </a:r>
            <a:endParaRPr lang="en-US" dirty="0"/>
          </a:p>
          <a:p>
            <a:r>
              <a:rPr lang="en-US" dirty="0" smtClean="0">
                <a:solidFill>
                  <a:srgbClr val="FF0000"/>
                </a:solidFill>
              </a:rPr>
              <a:t>Negative, because the federal funds rate (policy rate) is essentially the ‘cost’ of holding reserves. </a:t>
            </a:r>
          </a:p>
          <a:p>
            <a:pPr lvl="1"/>
            <a:r>
              <a:rPr lang="en-US" dirty="0" smtClean="0">
                <a:solidFill>
                  <a:srgbClr val="FF0000"/>
                </a:solidFill>
              </a:rPr>
              <a:t>High Policy Rate – banks can make a lot of money with their loans</a:t>
            </a:r>
          </a:p>
          <a:p>
            <a:pPr lvl="1"/>
            <a:r>
              <a:rPr lang="en-US" dirty="0" smtClean="0">
                <a:solidFill>
                  <a:srgbClr val="FF0000"/>
                </a:solidFill>
              </a:rPr>
              <a:t>Low Policy Rate – banks can’t make as much money from their loans and can therefore hold more reserves without giving up too much</a:t>
            </a:r>
            <a:endParaRPr lang="en-US" dirty="0">
              <a:solidFill>
                <a:srgbClr val="FF0000"/>
              </a:solidFill>
            </a:endParaRPr>
          </a:p>
          <a:p>
            <a:endParaRPr lang="en-US" dirty="0"/>
          </a:p>
        </p:txBody>
      </p:sp>
    </p:spTree>
    <p:extLst>
      <p:ext uri="{BB962C8B-B14F-4D97-AF65-F5344CB8AC3E}">
        <p14:creationId xmlns:p14="http://schemas.microsoft.com/office/powerpoint/2010/main" val="20855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0" y="120753"/>
            <a:ext cx="5857240" cy="762635"/>
          </a:xfrm>
        </p:spPr>
        <p:txBody>
          <a:bodyPr>
            <a:normAutofit/>
          </a:bodyPr>
          <a:lstStyle/>
          <a:p>
            <a:r>
              <a:rPr lang="en-US" dirty="0" smtClean="0"/>
              <a:t>More Interest Rates</a:t>
            </a:r>
            <a:endParaRPr lang="en-US" dirty="0"/>
          </a:p>
        </p:txBody>
      </p:sp>
      <p:sp>
        <p:nvSpPr>
          <p:cNvPr id="4" name="Rectangle 3"/>
          <p:cNvSpPr/>
          <p:nvPr/>
        </p:nvSpPr>
        <p:spPr>
          <a:xfrm>
            <a:off x="3947312" y="1444773"/>
            <a:ext cx="4105308" cy="1477328"/>
          </a:xfrm>
          <a:prstGeom prst="rect">
            <a:avLst/>
          </a:prstGeom>
          <a:solidFill>
            <a:schemeClr val="accent4">
              <a:lumMod val="20000"/>
              <a:lumOff val="80000"/>
            </a:schemeClr>
          </a:solidFill>
        </p:spPr>
        <p:txBody>
          <a:bodyPr wrap="square">
            <a:spAutoFit/>
          </a:bodyPr>
          <a:lstStyle/>
          <a:p>
            <a:r>
              <a:rPr lang="en-US" b="1" u="sng" dirty="0" smtClean="0"/>
              <a:t>Discount Rate</a:t>
            </a:r>
          </a:p>
          <a:p>
            <a:pPr marL="285750" indent="-285750">
              <a:buFont typeface="Arial" panose="020B0604020202020204" pitchFamily="34" charset="0"/>
              <a:buChar char="•"/>
            </a:pPr>
            <a:r>
              <a:rPr lang="en-US" dirty="0" smtClean="0"/>
              <a:t>We </a:t>
            </a:r>
            <a:r>
              <a:rPr lang="en-US" dirty="0"/>
              <a:t>have already covered the discount rate – the interest rate that the Federal Reserve charges when commercial banks borrow from the Fed</a:t>
            </a:r>
          </a:p>
        </p:txBody>
      </p:sp>
      <p:sp>
        <p:nvSpPr>
          <p:cNvPr id="5" name="Rectangle 4"/>
          <p:cNvSpPr/>
          <p:nvPr/>
        </p:nvSpPr>
        <p:spPr>
          <a:xfrm>
            <a:off x="3947312" y="4140088"/>
            <a:ext cx="4683173" cy="1477328"/>
          </a:xfrm>
          <a:prstGeom prst="rect">
            <a:avLst/>
          </a:prstGeom>
          <a:solidFill>
            <a:schemeClr val="accent3">
              <a:lumMod val="20000"/>
              <a:lumOff val="80000"/>
            </a:schemeClr>
          </a:solidFill>
        </p:spPr>
        <p:txBody>
          <a:bodyPr wrap="square">
            <a:spAutoFit/>
          </a:bodyPr>
          <a:lstStyle/>
          <a:p>
            <a:r>
              <a:rPr lang="en-US" b="1" u="sng" dirty="0">
                <a:solidFill>
                  <a:srgbClr val="00B0F0"/>
                </a:solidFill>
              </a:rPr>
              <a:t>Interest on </a:t>
            </a:r>
            <a:r>
              <a:rPr lang="en-US" b="1" u="sng" dirty="0" smtClean="0">
                <a:solidFill>
                  <a:srgbClr val="00B0F0"/>
                </a:solidFill>
              </a:rPr>
              <a:t>Reserves</a:t>
            </a:r>
          </a:p>
          <a:p>
            <a:pPr marL="285750" indent="-285750">
              <a:buFont typeface="Arial" panose="020B0604020202020204" pitchFamily="34" charset="0"/>
              <a:buChar char="•"/>
            </a:pPr>
            <a:r>
              <a:rPr lang="en-US" dirty="0" smtClean="0"/>
              <a:t>the </a:t>
            </a:r>
            <a:r>
              <a:rPr lang="en-US" dirty="0"/>
              <a:t>Central Bank actually pays commercial banks to hold reserves interest on the reserves that the commercial banks keep with the central bank.</a:t>
            </a:r>
          </a:p>
        </p:txBody>
      </p:sp>
      <p:sp>
        <p:nvSpPr>
          <p:cNvPr id="6" name="TextBox 5"/>
          <p:cNvSpPr txBox="1"/>
          <p:nvPr/>
        </p:nvSpPr>
        <p:spPr>
          <a:xfrm>
            <a:off x="9694606" y="2831690"/>
            <a:ext cx="2202426" cy="2862322"/>
          </a:xfrm>
          <a:prstGeom prst="rect">
            <a:avLst/>
          </a:prstGeom>
          <a:noFill/>
        </p:spPr>
        <p:txBody>
          <a:bodyPr wrap="square" rtlCol="0">
            <a:spAutoFit/>
          </a:bodyPr>
          <a:lstStyle/>
          <a:p>
            <a:r>
              <a:rPr lang="en-US" b="1" u="sng" dirty="0" smtClean="0"/>
              <a:t>Administered Rates</a:t>
            </a:r>
          </a:p>
          <a:p>
            <a:r>
              <a:rPr lang="en-US" dirty="0" smtClean="0"/>
              <a:t>Called this because it are rates that the Fed has direct control over. </a:t>
            </a:r>
          </a:p>
          <a:p>
            <a:endParaRPr lang="en-US" dirty="0"/>
          </a:p>
          <a:p>
            <a:r>
              <a:rPr lang="en-US" b="1" dirty="0" smtClean="0"/>
              <a:t>Remember, these are all just different types of interest rate.</a:t>
            </a:r>
          </a:p>
        </p:txBody>
      </p:sp>
      <p:sp>
        <p:nvSpPr>
          <p:cNvPr id="7" name="Right Arrow 6"/>
          <p:cNvSpPr/>
          <p:nvPr/>
        </p:nvSpPr>
        <p:spPr>
          <a:xfrm rot="12247585">
            <a:off x="8032955" y="2280581"/>
            <a:ext cx="1661652" cy="617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7812933">
            <a:off x="8145152" y="3735975"/>
            <a:ext cx="1661652" cy="617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979269" y="244444"/>
            <a:ext cx="3917763" cy="1200329"/>
          </a:xfrm>
          <a:prstGeom prst="rect">
            <a:avLst/>
          </a:prstGeom>
          <a:solidFill>
            <a:srgbClr val="FFFF00"/>
          </a:solidFill>
        </p:spPr>
        <p:txBody>
          <a:bodyPr wrap="square" rtlCol="0">
            <a:spAutoFit/>
          </a:bodyPr>
          <a:lstStyle/>
          <a:p>
            <a:r>
              <a:rPr lang="en-US" sz="1200" dirty="0" smtClean="0">
                <a:solidFill>
                  <a:srgbClr val="FF0000"/>
                </a:solidFill>
              </a:rPr>
              <a:t>Summary</a:t>
            </a:r>
          </a:p>
          <a:p>
            <a:r>
              <a:rPr lang="en-US" sz="1200" dirty="0" smtClean="0">
                <a:solidFill>
                  <a:srgbClr val="FF0000"/>
                </a:solidFill>
              </a:rPr>
              <a:t>The Administered Rates are controlled by the Fed. They are:</a:t>
            </a:r>
          </a:p>
          <a:p>
            <a:pPr marL="171450" indent="-171450">
              <a:buFont typeface="Arial" panose="020B0604020202020204" pitchFamily="34" charset="0"/>
              <a:buChar char="•"/>
            </a:pPr>
            <a:r>
              <a:rPr lang="en-US" sz="1200" dirty="0" smtClean="0">
                <a:solidFill>
                  <a:srgbClr val="FF0000"/>
                </a:solidFill>
              </a:rPr>
              <a:t>Interest on reserves – interest the Fed pays banks for keeping reserves.</a:t>
            </a:r>
          </a:p>
          <a:p>
            <a:pPr marL="171450" indent="-171450">
              <a:buFont typeface="Arial" panose="020B0604020202020204" pitchFamily="34" charset="0"/>
              <a:buChar char="•"/>
            </a:pPr>
            <a:r>
              <a:rPr lang="en-US" sz="1200" dirty="0" smtClean="0">
                <a:solidFill>
                  <a:srgbClr val="FF0000"/>
                </a:solidFill>
              </a:rPr>
              <a:t>Discount Rate – interest rate that the Fed charges commercial banks to borrow.</a:t>
            </a:r>
            <a:endParaRPr lang="en-US" sz="1200" dirty="0">
              <a:solidFill>
                <a:srgbClr val="FF0000"/>
              </a:solidFill>
            </a:endParaRPr>
          </a:p>
        </p:txBody>
      </p:sp>
      <p:pic>
        <p:nvPicPr>
          <p:cNvPr id="12" name="Picture 11"/>
          <p:cNvPicPr>
            <a:picLocks noChangeAspect="1"/>
          </p:cNvPicPr>
          <p:nvPr/>
        </p:nvPicPr>
        <p:blipFill>
          <a:blip r:embed="rId2"/>
          <a:stretch>
            <a:fillRect/>
          </a:stretch>
        </p:blipFill>
        <p:spPr>
          <a:xfrm>
            <a:off x="2808175" y="5617416"/>
            <a:ext cx="833533" cy="775604"/>
          </a:xfrm>
          <a:prstGeom prst="rect">
            <a:avLst/>
          </a:prstGeom>
        </p:spPr>
      </p:pic>
      <p:pic>
        <p:nvPicPr>
          <p:cNvPr id="13" name="Picture 2" descr="What Is the Federal Reserve? Functions, Structure, and Imp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16" y="4952601"/>
            <a:ext cx="2127358" cy="1063679"/>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378472" y="3764438"/>
            <a:ext cx="1611874" cy="121798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1819" y="3800714"/>
            <a:ext cx="1416858" cy="1200329"/>
          </a:xfrm>
          <a:prstGeom prst="rect">
            <a:avLst/>
          </a:prstGeom>
          <a:noFill/>
        </p:spPr>
        <p:txBody>
          <a:bodyPr wrap="square" rtlCol="0">
            <a:spAutoFit/>
          </a:bodyPr>
          <a:lstStyle/>
          <a:p>
            <a:r>
              <a:rPr lang="en-US" sz="1200" dirty="0" smtClean="0"/>
              <a:t>You are keeping some reserves with us. We will pay you some interest called Interest on Reserves.</a:t>
            </a:r>
            <a:endParaRPr lang="en-US" sz="1200" dirty="0"/>
          </a:p>
        </p:txBody>
      </p:sp>
      <p:sp>
        <p:nvSpPr>
          <p:cNvPr id="17" name="Curved Down Arrow 16"/>
          <p:cNvSpPr/>
          <p:nvPr/>
        </p:nvSpPr>
        <p:spPr>
          <a:xfrm rot="1531885" flipV="1">
            <a:off x="1524810" y="5937798"/>
            <a:ext cx="1377030" cy="5253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p:cNvSpPr/>
          <p:nvPr/>
        </p:nvSpPr>
        <p:spPr>
          <a:xfrm rot="12217805" flipV="1">
            <a:off x="1975867" y="5094429"/>
            <a:ext cx="1471911" cy="4467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2742931" y="4878752"/>
            <a:ext cx="1038279" cy="369332"/>
          </a:xfrm>
          <a:prstGeom prst="rect">
            <a:avLst/>
          </a:prstGeom>
          <a:noFill/>
        </p:spPr>
        <p:txBody>
          <a:bodyPr wrap="square" rtlCol="0">
            <a:spAutoFit/>
          </a:bodyPr>
          <a:lstStyle/>
          <a:p>
            <a:r>
              <a:rPr lang="en-US" dirty="0" smtClean="0"/>
              <a:t>Reserves</a:t>
            </a:r>
            <a:endParaRPr lang="en-US" dirty="0"/>
          </a:p>
        </p:txBody>
      </p:sp>
      <p:sp>
        <p:nvSpPr>
          <p:cNvPr id="20" name="TextBox 19"/>
          <p:cNvSpPr txBox="1"/>
          <p:nvPr/>
        </p:nvSpPr>
        <p:spPr>
          <a:xfrm>
            <a:off x="1029106" y="6200453"/>
            <a:ext cx="1038279" cy="461665"/>
          </a:xfrm>
          <a:prstGeom prst="rect">
            <a:avLst/>
          </a:prstGeom>
          <a:noFill/>
        </p:spPr>
        <p:txBody>
          <a:bodyPr wrap="square" rtlCol="0">
            <a:spAutoFit/>
          </a:bodyPr>
          <a:lstStyle/>
          <a:p>
            <a:r>
              <a:rPr lang="en-US" sz="1200" dirty="0" smtClean="0"/>
              <a:t>Interest on Reserves</a:t>
            </a:r>
            <a:endParaRPr lang="en-US" sz="1200" dirty="0"/>
          </a:p>
        </p:txBody>
      </p:sp>
      <p:pic>
        <p:nvPicPr>
          <p:cNvPr id="21" name="Picture 20"/>
          <p:cNvPicPr>
            <a:picLocks noChangeAspect="1"/>
          </p:cNvPicPr>
          <p:nvPr/>
        </p:nvPicPr>
        <p:blipFill>
          <a:blip r:embed="rId2"/>
          <a:stretch>
            <a:fillRect/>
          </a:stretch>
        </p:blipFill>
        <p:spPr>
          <a:xfrm>
            <a:off x="2919844" y="2608662"/>
            <a:ext cx="833533" cy="775604"/>
          </a:xfrm>
          <a:prstGeom prst="rect">
            <a:avLst/>
          </a:prstGeom>
        </p:spPr>
      </p:pic>
      <p:pic>
        <p:nvPicPr>
          <p:cNvPr id="22" name="Picture 2" descr="What Is the Federal Reserve? Functions, Structure, and Imp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5" y="1943847"/>
            <a:ext cx="2127358" cy="1063679"/>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ular Callout 22"/>
          <p:cNvSpPr/>
          <p:nvPr/>
        </p:nvSpPr>
        <p:spPr>
          <a:xfrm>
            <a:off x="490141" y="755684"/>
            <a:ext cx="1611874" cy="121798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3487" y="791960"/>
            <a:ext cx="1528527" cy="1015663"/>
          </a:xfrm>
          <a:prstGeom prst="rect">
            <a:avLst/>
          </a:prstGeom>
          <a:noFill/>
        </p:spPr>
        <p:txBody>
          <a:bodyPr wrap="square" rtlCol="0">
            <a:spAutoFit/>
          </a:bodyPr>
          <a:lstStyle/>
          <a:p>
            <a:r>
              <a:rPr lang="en-US" sz="1200" dirty="0" smtClean="0"/>
              <a:t>You have borrowed some money from us… you must pay us interest according to the Discount Rate.</a:t>
            </a:r>
            <a:endParaRPr lang="en-US" sz="1200" dirty="0"/>
          </a:p>
        </p:txBody>
      </p:sp>
      <p:sp>
        <p:nvSpPr>
          <p:cNvPr id="25" name="Curved Down Arrow 24"/>
          <p:cNvSpPr/>
          <p:nvPr/>
        </p:nvSpPr>
        <p:spPr>
          <a:xfrm rot="924779">
            <a:off x="2104566" y="2059983"/>
            <a:ext cx="1377030" cy="5239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rot="12217805">
            <a:off x="1651830" y="2924284"/>
            <a:ext cx="1471911" cy="3993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2854600" y="1869998"/>
            <a:ext cx="1038279" cy="369332"/>
          </a:xfrm>
          <a:prstGeom prst="rect">
            <a:avLst/>
          </a:prstGeom>
          <a:noFill/>
        </p:spPr>
        <p:txBody>
          <a:bodyPr wrap="square" rtlCol="0">
            <a:spAutoFit/>
          </a:bodyPr>
          <a:lstStyle/>
          <a:p>
            <a:r>
              <a:rPr lang="en-US" dirty="0" smtClean="0"/>
              <a:t>Loan</a:t>
            </a:r>
            <a:endParaRPr lang="en-US" dirty="0"/>
          </a:p>
        </p:txBody>
      </p:sp>
      <p:sp>
        <p:nvSpPr>
          <p:cNvPr id="28" name="TextBox 27"/>
          <p:cNvSpPr txBox="1"/>
          <p:nvPr/>
        </p:nvSpPr>
        <p:spPr>
          <a:xfrm>
            <a:off x="1540566" y="3134530"/>
            <a:ext cx="1038279" cy="461665"/>
          </a:xfrm>
          <a:prstGeom prst="rect">
            <a:avLst/>
          </a:prstGeom>
          <a:noFill/>
        </p:spPr>
        <p:txBody>
          <a:bodyPr wrap="square" rtlCol="0">
            <a:spAutoFit/>
          </a:bodyPr>
          <a:lstStyle/>
          <a:p>
            <a:r>
              <a:rPr lang="en-US" sz="1200" dirty="0" smtClean="0"/>
              <a:t>Discount Rate</a:t>
            </a:r>
            <a:endParaRPr lang="en-US" sz="1200" dirty="0"/>
          </a:p>
        </p:txBody>
      </p:sp>
    </p:spTree>
    <p:extLst>
      <p:ext uri="{BB962C8B-B14F-4D97-AF65-F5344CB8AC3E}">
        <p14:creationId xmlns:p14="http://schemas.microsoft.com/office/powerpoint/2010/main" val="2479897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Interest Rates Summary</a:t>
            </a:r>
            <a:endParaRPr lang="en-US" dirty="0"/>
          </a:p>
        </p:txBody>
      </p:sp>
      <p:sp>
        <p:nvSpPr>
          <p:cNvPr id="4" name="Oval 3"/>
          <p:cNvSpPr/>
          <p:nvPr/>
        </p:nvSpPr>
        <p:spPr>
          <a:xfrm>
            <a:off x="6772330" y="1682648"/>
            <a:ext cx="3839469" cy="380375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13951" y="2379315"/>
            <a:ext cx="2041660" cy="205867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64635" y="2581464"/>
            <a:ext cx="1745213" cy="18565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55769" y="2938193"/>
            <a:ext cx="1999842" cy="923330"/>
          </a:xfrm>
          <a:prstGeom prst="rect">
            <a:avLst/>
          </a:prstGeom>
          <a:noFill/>
        </p:spPr>
        <p:txBody>
          <a:bodyPr wrap="square" rtlCol="0">
            <a:spAutoFit/>
          </a:bodyPr>
          <a:lstStyle/>
          <a:p>
            <a:r>
              <a:rPr lang="en-US" b="1" u="sng" dirty="0" smtClean="0"/>
              <a:t>Discount Rate (DR)</a:t>
            </a:r>
          </a:p>
          <a:p>
            <a:r>
              <a:rPr lang="en-US" dirty="0" smtClean="0"/>
              <a:t>Banks pay to the Fed for loans</a:t>
            </a:r>
          </a:p>
        </p:txBody>
      </p:sp>
      <p:sp>
        <p:nvSpPr>
          <p:cNvPr id="8" name="TextBox 7"/>
          <p:cNvSpPr txBox="1"/>
          <p:nvPr/>
        </p:nvSpPr>
        <p:spPr>
          <a:xfrm>
            <a:off x="7469205" y="1708970"/>
            <a:ext cx="2963174" cy="1077218"/>
          </a:xfrm>
          <a:prstGeom prst="rect">
            <a:avLst/>
          </a:prstGeom>
          <a:noFill/>
        </p:spPr>
        <p:txBody>
          <a:bodyPr wrap="square" rtlCol="0">
            <a:spAutoFit/>
          </a:bodyPr>
          <a:lstStyle/>
          <a:p>
            <a:r>
              <a:rPr lang="en-US" sz="3200" dirty="0" smtClean="0"/>
              <a:t>Administered Interest Rates</a:t>
            </a:r>
            <a:endParaRPr lang="en-US" sz="3200" dirty="0"/>
          </a:p>
        </p:txBody>
      </p:sp>
      <p:sp>
        <p:nvSpPr>
          <p:cNvPr id="9" name="TextBox 8"/>
          <p:cNvSpPr txBox="1"/>
          <p:nvPr/>
        </p:nvSpPr>
        <p:spPr>
          <a:xfrm>
            <a:off x="8950792" y="2876335"/>
            <a:ext cx="2193072" cy="1200329"/>
          </a:xfrm>
          <a:prstGeom prst="rect">
            <a:avLst/>
          </a:prstGeom>
          <a:noFill/>
        </p:spPr>
        <p:txBody>
          <a:bodyPr wrap="square" rtlCol="0">
            <a:spAutoFit/>
          </a:bodyPr>
          <a:lstStyle/>
          <a:p>
            <a:r>
              <a:rPr lang="en-US" b="1" u="sng" dirty="0" smtClean="0"/>
              <a:t>Interest on Reserves (IOR)</a:t>
            </a:r>
          </a:p>
          <a:p>
            <a:r>
              <a:rPr lang="en-US" dirty="0" smtClean="0"/>
              <a:t>The Fed pays to banks for reserves</a:t>
            </a:r>
            <a:endParaRPr lang="en-US" dirty="0"/>
          </a:p>
        </p:txBody>
      </p:sp>
      <p:sp>
        <p:nvSpPr>
          <p:cNvPr id="10" name="Oval 9"/>
          <p:cNvSpPr/>
          <p:nvPr/>
        </p:nvSpPr>
        <p:spPr>
          <a:xfrm>
            <a:off x="2142343" y="1584154"/>
            <a:ext cx="3839469" cy="380375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50148" y="1567616"/>
            <a:ext cx="2963174" cy="584775"/>
          </a:xfrm>
          <a:prstGeom prst="rect">
            <a:avLst/>
          </a:prstGeom>
          <a:noFill/>
        </p:spPr>
        <p:txBody>
          <a:bodyPr wrap="square" rtlCol="0">
            <a:spAutoFit/>
          </a:bodyPr>
          <a:lstStyle/>
          <a:p>
            <a:r>
              <a:rPr lang="en-US" sz="3200" dirty="0" smtClean="0"/>
              <a:t>Policy Rate (PR)</a:t>
            </a:r>
            <a:endParaRPr lang="en-US" sz="3200" dirty="0"/>
          </a:p>
        </p:txBody>
      </p:sp>
      <p:sp>
        <p:nvSpPr>
          <p:cNvPr id="12" name="Oval 11"/>
          <p:cNvSpPr/>
          <p:nvPr/>
        </p:nvSpPr>
        <p:spPr>
          <a:xfrm>
            <a:off x="2517490" y="2195452"/>
            <a:ext cx="2041660" cy="20586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20250" y="3082813"/>
            <a:ext cx="2193072" cy="923330"/>
          </a:xfrm>
          <a:prstGeom prst="rect">
            <a:avLst/>
          </a:prstGeom>
          <a:noFill/>
        </p:spPr>
        <p:txBody>
          <a:bodyPr wrap="square" rtlCol="0">
            <a:spAutoFit/>
          </a:bodyPr>
          <a:lstStyle/>
          <a:p>
            <a:r>
              <a:rPr lang="en-US" b="1" u="sng" dirty="0" smtClean="0"/>
              <a:t>Federal Funds Rate (FFR)</a:t>
            </a:r>
          </a:p>
          <a:p>
            <a:r>
              <a:rPr lang="en-US" dirty="0" smtClean="0"/>
              <a:t>Bank to bank</a:t>
            </a:r>
            <a:endParaRPr lang="en-US" dirty="0"/>
          </a:p>
        </p:txBody>
      </p:sp>
      <p:sp>
        <p:nvSpPr>
          <p:cNvPr id="3" name="TextBox 2"/>
          <p:cNvSpPr txBox="1"/>
          <p:nvPr/>
        </p:nvSpPr>
        <p:spPr>
          <a:xfrm>
            <a:off x="7876608" y="1295657"/>
            <a:ext cx="2000816" cy="646331"/>
          </a:xfrm>
          <a:prstGeom prst="rect">
            <a:avLst/>
          </a:prstGeom>
          <a:noFill/>
        </p:spPr>
        <p:txBody>
          <a:bodyPr wrap="square" rtlCol="0">
            <a:spAutoFit/>
          </a:bodyPr>
          <a:lstStyle/>
          <a:p>
            <a:r>
              <a:rPr lang="en-US" dirty="0" smtClean="0"/>
              <a:t>Both controlled by the Fed.</a:t>
            </a:r>
            <a:endParaRPr lang="en-US" dirty="0"/>
          </a:p>
        </p:txBody>
      </p:sp>
      <p:sp>
        <p:nvSpPr>
          <p:cNvPr id="14" name="Oval 13"/>
          <p:cNvSpPr/>
          <p:nvPr/>
        </p:nvSpPr>
        <p:spPr>
          <a:xfrm>
            <a:off x="813632" y="4930546"/>
            <a:ext cx="1049643" cy="826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795704" y="3128426"/>
            <a:ext cx="1036477" cy="964444"/>
          </a:xfrm>
          <a:prstGeom prst="rect">
            <a:avLst/>
          </a:prstGeom>
        </p:spPr>
      </p:pic>
      <p:pic>
        <p:nvPicPr>
          <p:cNvPr id="16" name="Picture 15"/>
          <p:cNvPicPr>
            <a:picLocks noChangeAspect="1"/>
          </p:cNvPicPr>
          <p:nvPr/>
        </p:nvPicPr>
        <p:blipFill>
          <a:blip r:embed="rId2"/>
          <a:stretch>
            <a:fillRect/>
          </a:stretch>
        </p:blipFill>
        <p:spPr>
          <a:xfrm>
            <a:off x="2340673" y="4340249"/>
            <a:ext cx="1036477" cy="964444"/>
          </a:xfrm>
          <a:prstGeom prst="rect">
            <a:avLst/>
          </a:prstGeom>
        </p:spPr>
      </p:pic>
      <p:sp>
        <p:nvSpPr>
          <p:cNvPr id="17" name="Curved Down Arrow 16"/>
          <p:cNvSpPr/>
          <p:nvPr/>
        </p:nvSpPr>
        <p:spPr>
          <a:xfrm rot="1930655">
            <a:off x="1637807" y="3753792"/>
            <a:ext cx="1311749" cy="4320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p:cNvSpPr/>
          <p:nvPr/>
        </p:nvSpPr>
        <p:spPr>
          <a:xfrm rot="13397633">
            <a:off x="1082739" y="4330141"/>
            <a:ext cx="1311749" cy="4320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873943" y="4644343"/>
            <a:ext cx="1144781" cy="646331"/>
          </a:xfrm>
          <a:prstGeom prst="rect">
            <a:avLst/>
          </a:prstGeom>
          <a:noFill/>
        </p:spPr>
        <p:txBody>
          <a:bodyPr wrap="square" rtlCol="0">
            <a:spAutoFit/>
          </a:bodyPr>
          <a:lstStyle/>
          <a:p>
            <a:r>
              <a:rPr lang="en-US" dirty="0" smtClean="0"/>
              <a:t>Loan + Interest</a:t>
            </a:r>
            <a:endParaRPr lang="en-US" dirty="0"/>
          </a:p>
        </p:txBody>
      </p:sp>
      <p:sp>
        <p:nvSpPr>
          <p:cNvPr id="20" name="TextBox 19"/>
          <p:cNvSpPr txBox="1"/>
          <p:nvPr/>
        </p:nvSpPr>
        <p:spPr>
          <a:xfrm>
            <a:off x="885401" y="5171435"/>
            <a:ext cx="1147918" cy="523220"/>
          </a:xfrm>
          <a:prstGeom prst="rect">
            <a:avLst/>
          </a:prstGeom>
          <a:noFill/>
        </p:spPr>
        <p:txBody>
          <a:bodyPr wrap="square" rtlCol="0">
            <a:spAutoFit/>
          </a:bodyPr>
          <a:lstStyle/>
          <a:p>
            <a:r>
              <a:rPr lang="en-US" sz="1400" dirty="0" smtClean="0"/>
              <a:t>Federal Funds Rate</a:t>
            </a:r>
            <a:endParaRPr lang="en-US" sz="1400" dirty="0"/>
          </a:p>
        </p:txBody>
      </p:sp>
      <p:sp>
        <p:nvSpPr>
          <p:cNvPr id="21" name="TextBox 20"/>
          <p:cNvSpPr txBox="1"/>
          <p:nvPr/>
        </p:nvSpPr>
        <p:spPr>
          <a:xfrm>
            <a:off x="1877903" y="3665103"/>
            <a:ext cx="1144781" cy="369332"/>
          </a:xfrm>
          <a:prstGeom prst="rect">
            <a:avLst/>
          </a:prstGeom>
          <a:noFill/>
        </p:spPr>
        <p:txBody>
          <a:bodyPr wrap="square" rtlCol="0">
            <a:spAutoFit/>
          </a:bodyPr>
          <a:lstStyle/>
          <a:p>
            <a:r>
              <a:rPr lang="en-US" dirty="0" smtClean="0"/>
              <a:t>Loan</a:t>
            </a:r>
            <a:endParaRPr lang="en-US" dirty="0"/>
          </a:p>
        </p:txBody>
      </p:sp>
      <p:pic>
        <p:nvPicPr>
          <p:cNvPr id="22" name="Picture 21"/>
          <p:cNvPicPr>
            <a:picLocks noChangeAspect="1"/>
          </p:cNvPicPr>
          <p:nvPr/>
        </p:nvPicPr>
        <p:blipFill>
          <a:blip r:embed="rId2"/>
          <a:stretch>
            <a:fillRect/>
          </a:stretch>
        </p:blipFill>
        <p:spPr>
          <a:xfrm>
            <a:off x="11393101" y="4634478"/>
            <a:ext cx="511362" cy="475824"/>
          </a:xfrm>
          <a:prstGeom prst="rect">
            <a:avLst/>
          </a:prstGeom>
        </p:spPr>
      </p:pic>
      <p:pic>
        <p:nvPicPr>
          <p:cNvPr id="23" name="Picture 2" descr="What Is the Federal Reserve? Functions, Structure, and Imp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3994" y="4166191"/>
            <a:ext cx="1328023" cy="664012"/>
          </a:xfrm>
          <a:prstGeom prst="rect">
            <a:avLst/>
          </a:prstGeom>
          <a:noFill/>
          <a:extLst>
            <a:ext uri="{909E8E84-426E-40DD-AFC4-6F175D3DCCD1}">
              <a14:hiddenFill xmlns:a14="http://schemas.microsoft.com/office/drawing/2010/main">
                <a:solidFill>
                  <a:srgbClr val="FFFFFF"/>
                </a:solidFill>
              </a14:hiddenFill>
            </a:ext>
          </a:extLst>
        </p:spPr>
      </p:pic>
      <p:sp>
        <p:nvSpPr>
          <p:cNvPr id="24" name="Curved Down Arrow 23"/>
          <p:cNvSpPr/>
          <p:nvPr/>
        </p:nvSpPr>
        <p:spPr>
          <a:xfrm rot="1531885" flipV="1">
            <a:off x="10483727" y="4794769"/>
            <a:ext cx="1109789" cy="3721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Down Arrow 24"/>
          <p:cNvSpPr/>
          <p:nvPr/>
        </p:nvSpPr>
        <p:spPr>
          <a:xfrm rot="12217805" flipV="1">
            <a:off x="10732396" y="4305235"/>
            <a:ext cx="1051469" cy="3164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1222017" y="4058792"/>
            <a:ext cx="1161003" cy="369332"/>
          </a:xfrm>
          <a:prstGeom prst="rect">
            <a:avLst/>
          </a:prstGeom>
          <a:noFill/>
        </p:spPr>
        <p:txBody>
          <a:bodyPr wrap="square" rtlCol="0">
            <a:spAutoFit/>
          </a:bodyPr>
          <a:lstStyle/>
          <a:p>
            <a:r>
              <a:rPr lang="en-US" dirty="0" smtClean="0"/>
              <a:t>Reserves</a:t>
            </a:r>
            <a:endParaRPr lang="en-US" dirty="0"/>
          </a:p>
        </p:txBody>
      </p:sp>
      <p:sp>
        <p:nvSpPr>
          <p:cNvPr id="27" name="TextBox 26"/>
          <p:cNvSpPr txBox="1"/>
          <p:nvPr/>
        </p:nvSpPr>
        <p:spPr>
          <a:xfrm>
            <a:off x="10310633" y="5065373"/>
            <a:ext cx="911384" cy="461665"/>
          </a:xfrm>
          <a:prstGeom prst="rect">
            <a:avLst/>
          </a:prstGeom>
          <a:noFill/>
        </p:spPr>
        <p:txBody>
          <a:bodyPr wrap="square" rtlCol="0">
            <a:spAutoFit/>
          </a:bodyPr>
          <a:lstStyle/>
          <a:p>
            <a:r>
              <a:rPr lang="en-US" sz="1200" dirty="0" smtClean="0"/>
              <a:t>Interest on Reserves</a:t>
            </a:r>
            <a:endParaRPr lang="en-US" sz="1200" dirty="0"/>
          </a:p>
        </p:txBody>
      </p:sp>
      <p:pic>
        <p:nvPicPr>
          <p:cNvPr id="28" name="Picture 27"/>
          <p:cNvPicPr>
            <a:picLocks noChangeAspect="1"/>
          </p:cNvPicPr>
          <p:nvPr/>
        </p:nvPicPr>
        <p:blipFill>
          <a:blip r:embed="rId2"/>
          <a:stretch>
            <a:fillRect/>
          </a:stretch>
        </p:blipFill>
        <p:spPr>
          <a:xfrm>
            <a:off x="7752891" y="4902378"/>
            <a:ext cx="481974" cy="448478"/>
          </a:xfrm>
          <a:prstGeom prst="rect">
            <a:avLst/>
          </a:prstGeom>
        </p:spPr>
      </p:pic>
      <p:pic>
        <p:nvPicPr>
          <p:cNvPr id="29" name="Picture 2" descr="What Is the Federal Reserve? Functions, Structure, and Impa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0717" y="4092870"/>
            <a:ext cx="1230104" cy="615052"/>
          </a:xfrm>
          <a:prstGeom prst="rect">
            <a:avLst/>
          </a:prstGeom>
          <a:noFill/>
          <a:extLst>
            <a:ext uri="{909E8E84-426E-40DD-AFC4-6F175D3DCCD1}">
              <a14:hiddenFill xmlns:a14="http://schemas.microsoft.com/office/drawing/2010/main">
                <a:solidFill>
                  <a:srgbClr val="FFFFFF"/>
                </a:solidFill>
              </a14:hiddenFill>
            </a:ext>
          </a:extLst>
        </p:spPr>
      </p:pic>
      <p:sp>
        <p:nvSpPr>
          <p:cNvPr id="30" name="Curved Down Arrow 29"/>
          <p:cNvSpPr/>
          <p:nvPr/>
        </p:nvSpPr>
        <p:spPr>
          <a:xfrm rot="924779">
            <a:off x="7254056" y="4483004"/>
            <a:ext cx="696670" cy="3029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Down Arrow 30"/>
          <p:cNvSpPr/>
          <p:nvPr/>
        </p:nvSpPr>
        <p:spPr>
          <a:xfrm rot="12217805">
            <a:off x="7002471" y="4895657"/>
            <a:ext cx="744672" cy="2309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6947835" y="5029642"/>
            <a:ext cx="814368" cy="461665"/>
          </a:xfrm>
          <a:prstGeom prst="rect">
            <a:avLst/>
          </a:prstGeom>
          <a:noFill/>
        </p:spPr>
        <p:txBody>
          <a:bodyPr wrap="square" rtlCol="0">
            <a:spAutoFit/>
          </a:bodyPr>
          <a:lstStyle/>
          <a:p>
            <a:r>
              <a:rPr lang="en-US" sz="1200" dirty="0" smtClean="0"/>
              <a:t>Discount Rate</a:t>
            </a:r>
            <a:endParaRPr lang="en-US" sz="1200" dirty="0"/>
          </a:p>
        </p:txBody>
      </p:sp>
      <p:sp>
        <p:nvSpPr>
          <p:cNvPr id="34" name="TextBox 33"/>
          <p:cNvSpPr txBox="1"/>
          <p:nvPr/>
        </p:nvSpPr>
        <p:spPr>
          <a:xfrm>
            <a:off x="7511554" y="4415463"/>
            <a:ext cx="814368" cy="276999"/>
          </a:xfrm>
          <a:prstGeom prst="rect">
            <a:avLst/>
          </a:prstGeom>
          <a:noFill/>
        </p:spPr>
        <p:txBody>
          <a:bodyPr wrap="square" rtlCol="0">
            <a:spAutoFit/>
          </a:bodyPr>
          <a:lstStyle/>
          <a:p>
            <a:r>
              <a:rPr lang="en-US" sz="1200" dirty="0" smtClean="0"/>
              <a:t>Loan</a:t>
            </a:r>
            <a:endParaRPr lang="en-US" sz="1200" dirty="0"/>
          </a:p>
        </p:txBody>
      </p:sp>
    </p:spTree>
    <p:extLst>
      <p:ext uri="{BB962C8B-B14F-4D97-AF65-F5344CB8AC3E}">
        <p14:creationId xmlns:p14="http://schemas.microsoft.com/office/powerpoint/2010/main" val="1696986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Limited Reserves vs Ample Reserves</a:t>
            </a:r>
            <a:endParaRPr lang="en-US" dirty="0"/>
          </a:p>
        </p:txBody>
      </p:sp>
      <p:sp>
        <p:nvSpPr>
          <p:cNvPr id="5" name="Text Placeholder 4"/>
          <p:cNvSpPr>
            <a:spLocks noGrp="1"/>
          </p:cNvSpPr>
          <p:nvPr>
            <p:ph type="body" idx="1"/>
          </p:nvPr>
        </p:nvSpPr>
        <p:spPr/>
        <p:txBody>
          <a:bodyPr/>
          <a:lstStyle/>
          <a:p>
            <a:r>
              <a:rPr lang="en-US" dirty="0" smtClean="0"/>
              <a:t>We will soon see that the three tools of monetary policy that we have covered apply when the economy has limited reserves.</a:t>
            </a:r>
          </a:p>
          <a:p>
            <a:r>
              <a:rPr lang="en-US" dirty="0" smtClean="0"/>
              <a:t>In an ample reserves economy, different policy actions must be taken. </a:t>
            </a:r>
            <a:endParaRPr lang="en-US" dirty="0"/>
          </a:p>
        </p:txBody>
      </p:sp>
    </p:spTree>
    <p:extLst>
      <p:ext uri="{BB962C8B-B14F-4D97-AF65-F5344CB8AC3E}">
        <p14:creationId xmlns:p14="http://schemas.microsoft.com/office/powerpoint/2010/main" val="346884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What is the difference between the discount rate and the federal funds rate?</a:t>
            </a:r>
          </a:p>
          <a:p>
            <a:r>
              <a:rPr lang="en-US" dirty="0" smtClean="0">
                <a:solidFill>
                  <a:srgbClr val="FF0000"/>
                </a:solidFill>
              </a:rPr>
              <a:t>Discount Rate – interest rate when the Fed lends to commercial banks.</a:t>
            </a:r>
          </a:p>
          <a:p>
            <a:r>
              <a:rPr lang="en-US" dirty="0" smtClean="0">
                <a:solidFill>
                  <a:srgbClr val="FF0000"/>
                </a:solidFill>
              </a:rPr>
              <a:t>Federal Funds Rate – interest rate when commercial banks lend to each other.</a:t>
            </a:r>
          </a:p>
          <a:p>
            <a:r>
              <a:rPr lang="en-US" dirty="0" smtClean="0"/>
              <a:t>What is the interest rate that is paid to commercial banks when they hold reserves with the Federal Reserve?</a:t>
            </a:r>
          </a:p>
          <a:p>
            <a:r>
              <a:rPr lang="en-US" dirty="0" smtClean="0">
                <a:solidFill>
                  <a:srgbClr val="FF0000"/>
                </a:solidFill>
              </a:rPr>
              <a:t>Interest on Reserves </a:t>
            </a:r>
          </a:p>
          <a:p>
            <a:pPr lvl="1"/>
            <a:r>
              <a:rPr lang="en-US" dirty="0" smtClean="0">
                <a:solidFill>
                  <a:srgbClr val="FF0000"/>
                </a:solidFill>
              </a:rPr>
              <a:t>Paid to commercial banks from the </a:t>
            </a:r>
            <a:r>
              <a:rPr lang="en-US" dirty="0">
                <a:solidFill>
                  <a:srgbClr val="FF0000"/>
                </a:solidFill>
              </a:rPr>
              <a:t>F</a:t>
            </a:r>
            <a:r>
              <a:rPr lang="en-US" dirty="0" smtClean="0">
                <a:solidFill>
                  <a:srgbClr val="FF0000"/>
                </a:solidFill>
              </a:rPr>
              <a:t>ederal Reserve</a:t>
            </a:r>
            <a:endParaRPr lang="en-US" dirty="0">
              <a:solidFill>
                <a:srgbClr val="FF0000"/>
              </a:solidFill>
            </a:endParaRPr>
          </a:p>
        </p:txBody>
      </p:sp>
    </p:spTree>
    <p:extLst>
      <p:ext uri="{BB962C8B-B14F-4D97-AF65-F5344CB8AC3E}">
        <p14:creationId xmlns:p14="http://schemas.microsoft.com/office/powerpoint/2010/main" val="4178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93175" y="1751471"/>
            <a:ext cx="2960738" cy="298767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34795" y="2448139"/>
            <a:ext cx="1574390" cy="16169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77514" y="2397550"/>
            <a:ext cx="1345790" cy="14582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782" y="2950075"/>
            <a:ext cx="1691148" cy="369332"/>
          </a:xfrm>
          <a:prstGeom prst="rect">
            <a:avLst/>
          </a:prstGeom>
          <a:noFill/>
        </p:spPr>
        <p:txBody>
          <a:bodyPr wrap="square" rtlCol="0">
            <a:spAutoFit/>
          </a:bodyPr>
          <a:lstStyle/>
          <a:p>
            <a:r>
              <a:rPr lang="en-US" dirty="0" smtClean="0"/>
              <a:t>Discount Rate</a:t>
            </a:r>
            <a:endParaRPr lang="en-US" dirty="0"/>
          </a:p>
        </p:txBody>
      </p:sp>
      <p:sp>
        <p:nvSpPr>
          <p:cNvPr id="8" name="TextBox 7"/>
          <p:cNvSpPr txBox="1"/>
          <p:nvPr/>
        </p:nvSpPr>
        <p:spPr>
          <a:xfrm>
            <a:off x="2337620" y="2718179"/>
            <a:ext cx="1334154" cy="646331"/>
          </a:xfrm>
          <a:prstGeom prst="rect">
            <a:avLst/>
          </a:prstGeom>
          <a:noFill/>
        </p:spPr>
        <p:txBody>
          <a:bodyPr wrap="square" rtlCol="0">
            <a:spAutoFit/>
          </a:bodyPr>
          <a:lstStyle/>
          <a:p>
            <a:r>
              <a:rPr lang="en-US" dirty="0" smtClean="0"/>
              <a:t>Interest on Reserves</a:t>
            </a:r>
            <a:endParaRPr lang="en-US" dirty="0"/>
          </a:p>
        </p:txBody>
      </p:sp>
      <p:sp>
        <p:nvSpPr>
          <p:cNvPr id="10" name="TextBox 9"/>
          <p:cNvSpPr txBox="1"/>
          <p:nvPr/>
        </p:nvSpPr>
        <p:spPr>
          <a:xfrm>
            <a:off x="616974" y="1911959"/>
            <a:ext cx="5069144" cy="584775"/>
          </a:xfrm>
          <a:prstGeom prst="rect">
            <a:avLst/>
          </a:prstGeom>
          <a:noFill/>
        </p:spPr>
        <p:txBody>
          <a:bodyPr wrap="square" rtlCol="0">
            <a:spAutoFit/>
          </a:bodyPr>
          <a:lstStyle/>
          <a:p>
            <a:r>
              <a:rPr lang="en-US" sz="3200" dirty="0" smtClean="0"/>
              <a:t>Administered Interest Rates</a:t>
            </a:r>
            <a:endParaRPr lang="en-US" sz="3200" dirty="0"/>
          </a:p>
        </p:txBody>
      </p:sp>
      <p:sp>
        <p:nvSpPr>
          <p:cNvPr id="11" name="Right Arrow 10"/>
          <p:cNvSpPr/>
          <p:nvPr/>
        </p:nvSpPr>
        <p:spPr>
          <a:xfrm>
            <a:off x="3653913" y="3319407"/>
            <a:ext cx="4064410" cy="19998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70555" y="4026940"/>
            <a:ext cx="2850125" cy="1077218"/>
          </a:xfrm>
          <a:prstGeom prst="rect">
            <a:avLst/>
          </a:prstGeom>
          <a:noFill/>
        </p:spPr>
        <p:txBody>
          <a:bodyPr wrap="square" rtlCol="0">
            <a:spAutoFit/>
          </a:bodyPr>
          <a:lstStyle/>
          <a:p>
            <a:r>
              <a:rPr lang="en-US" sz="3200" dirty="0" smtClean="0"/>
              <a:t>Used to try and influence</a:t>
            </a:r>
            <a:endParaRPr lang="en-US" sz="3200" dirty="0"/>
          </a:p>
        </p:txBody>
      </p:sp>
      <p:sp>
        <p:nvSpPr>
          <p:cNvPr id="2" name="TextBox 1"/>
          <p:cNvSpPr txBox="1"/>
          <p:nvPr/>
        </p:nvSpPr>
        <p:spPr>
          <a:xfrm>
            <a:off x="2337621" y="157316"/>
            <a:ext cx="8576186" cy="1323439"/>
          </a:xfrm>
          <a:prstGeom prst="rect">
            <a:avLst/>
          </a:prstGeom>
          <a:noFill/>
        </p:spPr>
        <p:txBody>
          <a:bodyPr wrap="square" rtlCol="0">
            <a:spAutoFit/>
          </a:bodyPr>
          <a:lstStyle/>
          <a:p>
            <a:r>
              <a:rPr lang="en-US" sz="4000" dirty="0" smtClean="0"/>
              <a:t>Relationship between Administered Interest Rates and Policy Rate</a:t>
            </a:r>
            <a:endParaRPr lang="en-US" sz="4000" dirty="0"/>
          </a:p>
        </p:txBody>
      </p:sp>
      <p:sp>
        <p:nvSpPr>
          <p:cNvPr id="3" name="TextBox 2"/>
          <p:cNvSpPr txBox="1"/>
          <p:nvPr/>
        </p:nvSpPr>
        <p:spPr>
          <a:xfrm>
            <a:off x="9940705" y="425513"/>
            <a:ext cx="2037030" cy="1169551"/>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The administered rates are used by the Fed to try and influence the Policy Rate.</a:t>
            </a:r>
            <a:endParaRPr lang="en-US" sz="1400" dirty="0">
              <a:solidFill>
                <a:srgbClr val="FF0000"/>
              </a:solidFill>
            </a:endParaRPr>
          </a:p>
        </p:txBody>
      </p:sp>
      <p:sp>
        <p:nvSpPr>
          <p:cNvPr id="13" name="TextBox 12"/>
          <p:cNvSpPr txBox="1"/>
          <p:nvPr/>
        </p:nvSpPr>
        <p:spPr>
          <a:xfrm>
            <a:off x="5686118" y="1911959"/>
            <a:ext cx="468915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administered rates are those controlled by the Fed. </a:t>
            </a:r>
          </a:p>
          <a:p>
            <a:pPr marL="285750" indent="-285750">
              <a:buFont typeface="Arial" panose="020B0604020202020204" pitchFamily="34" charset="0"/>
              <a:buChar char="•"/>
            </a:pPr>
            <a:r>
              <a:rPr lang="en-US" dirty="0" smtClean="0"/>
              <a:t>The Fed tries to use these to influence the policy rate.</a:t>
            </a:r>
            <a:endParaRPr lang="en-US" dirty="0"/>
          </a:p>
        </p:txBody>
      </p:sp>
      <p:sp>
        <p:nvSpPr>
          <p:cNvPr id="14" name="Oval 13"/>
          <p:cNvSpPr/>
          <p:nvPr/>
        </p:nvSpPr>
        <p:spPr>
          <a:xfrm>
            <a:off x="7858408" y="3092807"/>
            <a:ext cx="3183519" cy="329267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242913" y="3031519"/>
            <a:ext cx="2799014" cy="584775"/>
          </a:xfrm>
          <a:prstGeom prst="rect">
            <a:avLst/>
          </a:prstGeom>
          <a:noFill/>
        </p:spPr>
        <p:txBody>
          <a:bodyPr wrap="square" rtlCol="0">
            <a:spAutoFit/>
          </a:bodyPr>
          <a:lstStyle/>
          <a:p>
            <a:r>
              <a:rPr lang="en-US" sz="3200" dirty="0" smtClean="0"/>
              <a:t>Policy Rate (PR)</a:t>
            </a:r>
            <a:endParaRPr lang="en-US" sz="3200" dirty="0"/>
          </a:p>
        </p:txBody>
      </p:sp>
      <p:sp>
        <p:nvSpPr>
          <p:cNvPr id="16" name="Oval 15"/>
          <p:cNvSpPr/>
          <p:nvPr/>
        </p:nvSpPr>
        <p:spPr>
          <a:xfrm>
            <a:off x="8220476" y="3555005"/>
            <a:ext cx="1692855" cy="178207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649466" y="3953556"/>
            <a:ext cx="1818399" cy="923330"/>
          </a:xfrm>
          <a:prstGeom prst="rect">
            <a:avLst/>
          </a:prstGeom>
          <a:noFill/>
        </p:spPr>
        <p:txBody>
          <a:bodyPr wrap="square" rtlCol="0">
            <a:spAutoFit/>
          </a:bodyPr>
          <a:lstStyle/>
          <a:p>
            <a:r>
              <a:rPr lang="en-US" b="1" u="sng" dirty="0" smtClean="0"/>
              <a:t>Federal Funds Rate (FFR)</a:t>
            </a:r>
          </a:p>
          <a:p>
            <a:r>
              <a:rPr lang="en-US" dirty="0" smtClean="0"/>
              <a:t>Bank to bank</a:t>
            </a:r>
            <a:endParaRPr lang="en-US" dirty="0"/>
          </a:p>
        </p:txBody>
      </p:sp>
      <p:sp>
        <p:nvSpPr>
          <p:cNvPr id="9" name="TextBox 8"/>
          <p:cNvSpPr txBox="1"/>
          <p:nvPr/>
        </p:nvSpPr>
        <p:spPr>
          <a:xfrm>
            <a:off x="8396822" y="5319249"/>
            <a:ext cx="3274756" cy="707886"/>
          </a:xfrm>
          <a:prstGeom prst="rect">
            <a:avLst/>
          </a:prstGeom>
          <a:noFill/>
        </p:spPr>
        <p:txBody>
          <a:bodyPr wrap="square" rtlCol="0">
            <a:spAutoFit/>
          </a:bodyPr>
          <a:lstStyle/>
          <a:p>
            <a:r>
              <a:rPr lang="en-US" sz="2000" dirty="0" smtClean="0"/>
              <a:t>= market interest rate </a:t>
            </a:r>
          </a:p>
          <a:p>
            <a:r>
              <a:rPr lang="en-US" sz="2000" dirty="0" smtClean="0"/>
              <a:t>= federal funds rate</a:t>
            </a:r>
            <a:endParaRPr lang="en-US" sz="2000" dirty="0"/>
          </a:p>
        </p:txBody>
      </p:sp>
    </p:spTree>
    <p:extLst>
      <p:ext uri="{BB962C8B-B14F-4D97-AF65-F5344CB8AC3E}">
        <p14:creationId xmlns:p14="http://schemas.microsoft.com/office/powerpoint/2010/main" val="1275070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What are the two administered interest rates? How are they controlled?</a:t>
            </a:r>
          </a:p>
          <a:p>
            <a:r>
              <a:rPr lang="en-US" dirty="0" smtClean="0">
                <a:solidFill>
                  <a:srgbClr val="FF0000"/>
                </a:solidFill>
              </a:rPr>
              <a:t>The two administered interest rates are:</a:t>
            </a:r>
          </a:p>
          <a:p>
            <a:pPr lvl="1"/>
            <a:r>
              <a:rPr lang="en-US" dirty="0" smtClean="0">
                <a:solidFill>
                  <a:srgbClr val="FF0000"/>
                </a:solidFill>
              </a:rPr>
              <a:t>Interest on Reserves</a:t>
            </a:r>
          </a:p>
          <a:p>
            <a:pPr lvl="1"/>
            <a:r>
              <a:rPr lang="en-US" dirty="0" smtClean="0">
                <a:solidFill>
                  <a:srgbClr val="FF0000"/>
                </a:solidFill>
              </a:rPr>
              <a:t>Discount Rate</a:t>
            </a:r>
          </a:p>
          <a:p>
            <a:r>
              <a:rPr lang="en-US" dirty="0" smtClean="0">
                <a:solidFill>
                  <a:srgbClr val="FF0000"/>
                </a:solidFill>
              </a:rPr>
              <a:t>These can be directly controlled by the Fed. </a:t>
            </a:r>
            <a:r>
              <a:rPr lang="en-US" dirty="0" err="1" smtClean="0">
                <a:solidFill>
                  <a:srgbClr val="FF0000"/>
                </a:solidFill>
              </a:rPr>
              <a:t>Eg</a:t>
            </a:r>
            <a:r>
              <a:rPr lang="en-US" dirty="0" smtClean="0">
                <a:solidFill>
                  <a:srgbClr val="FF0000"/>
                </a:solidFill>
              </a:rPr>
              <a:t>. The Fed can lower both of these by 0.5% if they choose to. </a:t>
            </a:r>
          </a:p>
          <a:p>
            <a:r>
              <a:rPr lang="en-US" dirty="0" smtClean="0"/>
              <a:t>What is another term for the policy rate?</a:t>
            </a:r>
          </a:p>
          <a:p>
            <a:r>
              <a:rPr lang="en-US" dirty="0" smtClean="0">
                <a:solidFill>
                  <a:srgbClr val="FF0000"/>
                </a:solidFill>
              </a:rPr>
              <a:t>The Federal Funds Rate – the rate of interest when banks lend to each other.</a:t>
            </a:r>
          </a:p>
          <a:p>
            <a:pPr lvl="1"/>
            <a:r>
              <a:rPr lang="en-US" dirty="0" smtClean="0">
                <a:solidFill>
                  <a:srgbClr val="FF0000"/>
                </a:solidFill>
              </a:rPr>
              <a:t>The Fed wants to influence this rate. </a:t>
            </a:r>
            <a:endParaRPr lang="en-US" dirty="0">
              <a:solidFill>
                <a:srgbClr val="FF0000"/>
              </a:solidFill>
            </a:endParaRPr>
          </a:p>
        </p:txBody>
      </p:sp>
    </p:spTree>
    <p:extLst>
      <p:ext uri="{BB962C8B-B14F-4D97-AF65-F5344CB8AC3E}">
        <p14:creationId xmlns:p14="http://schemas.microsoft.com/office/powerpoint/2010/main" val="230715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the answer:</a:t>
            </a:r>
            <a:endParaRPr lang="en-US" dirty="0"/>
          </a:p>
        </p:txBody>
      </p:sp>
      <p:sp>
        <p:nvSpPr>
          <p:cNvPr id="3" name="Content Placeholder 2"/>
          <p:cNvSpPr>
            <a:spLocks noGrp="1"/>
          </p:cNvSpPr>
          <p:nvPr>
            <p:ph idx="1"/>
          </p:nvPr>
        </p:nvSpPr>
        <p:spPr/>
        <p:txBody>
          <a:bodyPr/>
          <a:lstStyle/>
          <a:p>
            <a:r>
              <a:rPr lang="en-US" dirty="0" smtClean="0"/>
              <a:t>Even without looking at the material, if I were to ask you:</a:t>
            </a:r>
          </a:p>
          <a:p>
            <a:r>
              <a:rPr lang="en-US" dirty="0" smtClean="0"/>
              <a:t>What do you think will be expansionary MP? Increasing the administered interest rates or decreasing the administered interest rates. Why?</a:t>
            </a:r>
          </a:p>
          <a:p>
            <a:r>
              <a:rPr lang="en-US" dirty="0" smtClean="0">
                <a:solidFill>
                  <a:srgbClr val="FF0000"/>
                </a:solidFill>
              </a:rPr>
              <a:t>DECREASING the administered interest rates.</a:t>
            </a:r>
          </a:p>
          <a:p>
            <a:r>
              <a:rPr lang="en-US" dirty="0" smtClean="0">
                <a:solidFill>
                  <a:srgbClr val="FF0000"/>
                </a:solidFill>
              </a:rPr>
              <a:t>Why? Expansionary MP is always about LOWERING interest rates to encourage more borrowing. </a:t>
            </a:r>
          </a:p>
          <a:p>
            <a:pPr marL="0" indent="0">
              <a:buNone/>
            </a:pPr>
            <a:endParaRPr lang="en-US" dirty="0"/>
          </a:p>
        </p:txBody>
      </p:sp>
    </p:spTree>
    <p:extLst>
      <p:ext uri="{BB962C8B-B14F-4D97-AF65-F5344CB8AC3E}">
        <p14:creationId xmlns:p14="http://schemas.microsoft.com/office/powerpoint/2010/main" val="170310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Administered Interest Rates and Reserve Demand</a:t>
            </a:r>
            <a:endParaRPr lang="en-US" dirty="0"/>
          </a:p>
        </p:txBody>
      </p:sp>
      <p:sp>
        <p:nvSpPr>
          <p:cNvPr id="3" name="Content Placeholder 2"/>
          <p:cNvSpPr>
            <a:spLocks noGrp="1"/>
          </p:cNvSpPr>
          <p:nvPr>
            <p:ph idx="1"/>
          </p:nvPr>
        </p:nvSpPr>
        <p:spPr>
          <a:xfrm>
            <a:off x="838200" y="5397909"/>
            <a:ext cx="10515600" cy="779053"/>
          </a:xfrm>
        </p:spPr>
        <p:txBody>
          <a:bodyPr/>
          <a:lstStyle/>
          <a:p>
            <a:r>
              <a:rPr lang="en-US" dirty="0" smtClean="0"/>
              <a:t>The </a:t>
            </a:r>
            <a:r>
              <a:rPr lang="en-US" dirty="0"/>
              <a:t>D</a:t>
            </a:r>
            <a:r>
              <a:rPr lang="en-US" dirty="0" smtClean="0"/>
              <a:t>iscount </a:t>
            </a:r>
            <a:r>
              <a:rPr lang="en-US" dirty="0"/>
              <a:t>R</a:t>
            </a:r>
            <a:r>
              <a:rPr lang="en-US" dirty="0" smtClean="0"/>
              <a:t>ate and IOR has an effect on the shape of the D</a:t>
            </a:r>
            <a:r>
              <a:rPr lang="en-US" baseline="-25000" dirty="0" smtClean="0"/>
              <a:t>R</a:t>
            </a:r>
            <a:r>
              <a:rPr lang="en-US" dirty="0" smtClean="0"/>
              <a:t> curve. </a:t>
            </a:r>
            <a:endParaRPr lang="en-US" dirty="0"/>
          </a:p>
        </p:txBody>
      </p:sp>
      <p:pic>
        <p:nvPicPr>
          <p:cNvPr id="4" name="Picture 3"/>
          <p:cNvPicPr>
            <a:picLocks noChangeAspect="1"/>
          </p:cNvPicPr>
          <p:nvPr/>
        </p:nvPicPr>
        <p:blipFill>
          <a:blip r:embed="rId2"/>
          <a:stretch>
            <a:fillRect/>
          </a:stretch>
        </p:blipFill>
        <p:spPr>
          <a:xfrm>
            <a:off x="324465" y="1534602"/>
            <a:ext cx="5850122" cy="3519179"/>
          </a:xfrm>
          <a:prstGeom prst="rect">
            <a:avLst/>
          </a:prstGeom>
        </p:spPr>
      </p:pic>
      <p:pic>
        <p:nvPicPr>
          <p:cNvPr id="6" name="Picture 5"/>
          <p:cNvPicPr>
            <a:picLocks noChangeAspect="1"/>
          </p:cNvPicPr>
          <p:nvPr/>
        </p:nvPicPr>
        <p:blipFill>
          <a:blip r:embed="rId3"/>
          <a:stretch>
            <a:fillRect/>
          </a:stretch>
        </p:blipFill>
        <p:spPr>
          <a:xfrm>
            <a:off x="6659464" y="1678824"/>
            <a:ext cx="5453878" cy="3257177"/>
          </a:xfrm>
          <a:prstGeom prst="rect">
            <a:avLst/>
          </a:prstGeom>
        </p:spPr>
      </p:pic>
      <p:sp>
        <p:nvSpPr>
          <p:cNvPr id="5" name="Right Arrow 4"/>
          <p:cNvSpPr/>
          <p:nvPr/>
        </p:nvSpPr>
        <p:spPr>
          <a:xfrm>
            <a:off x="5397910" y="2782529"/>
            <a:ext cx="1415845" cy="934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052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the Strange Shape of Demand for Reserves</a:t>
            </a:r>
            <a:endParaRPr lang="en-US" dirty="0"/>
          </a:p>
        </p:txBody>
      </p:sp>
      <p:sp>
        <p:nvSpPr>
          <p:cNvPr id="3" name="Content Placeholder 2"/>
          <p:cNvSpPr>
            <a:spLocks noGrp="1"/>
          </p:cNvSpPr>
          <p:nvPr>
            <p:ph idx="1"/>
          </p:nvPr>
        </p:nvSpPr>
        <p:spPr>
          <a:xfrm>
            <a:off x="405581" y="1609315"/>
            <a:ext cx="4304071" cy="4351338"/>
          </a:xfrm>
        </p:spPr>
        <p:txBody>
          <a:bodyPr>
            <a:normAutofit fontScale="77500" lnSpcReduction="20000"/>
          </a:bodyPr>
          <a:lstStyle/>
          <a:p>
            <a:r>
              <a:rPr lang="en-US" dirty="0" smtClean="0"/>
              <a:t>The demand curve for reserves has two horizontal parts.</a:t>
            </a:r>
          </a:p>
          <a:p>
            <a:r>
              <a:rPr lang="en-US" dirty="0" smtClean="0"/>
              <a:t>A: </a:t>
            </a:r>
            <a:r>
              <a:rPr lang="en-US" b="1" u="sng" dirty="0" smtClean="0"/>
              <a:t>Discount Rate </a:t>
            </a:r>
            <a:r>
              <a:rPr lang="en-US" dirty="0" smtClean="0"/>
              <a:t>– if the federal funds rate is higher than the discount rate, commercial banks will not lend to each other and therefore not demand any reserves, because they can borrow from the Fed instead for cheaper. So banks won’t bother </a:t>
            </a:r>
          </a:p>
          <a:p>
            <a:r>
              <a:rPr lang="en-US" dirty="0" smtClean="0"/>
              <a:t>B: </a:t>
            </a:r>
            <a:r>
              <a:rPr lang="en-US" b="1" u="sng" dirty="0" smtClean="0"/>
              <a:t>Interest on Reserves (IOR) </a:t>
            </a:r>
            <a:r>
              <a:rPr lang="en-US" dirty="0" smtClean="0"/>
              <a:t>Banks will want to hold as many reserves as possible if the federal funds rate is lower than the IOR</a:t>
            </a:r>
            <a:r>
              <a:rPr lang="en-US" dirty="0"/>
              <a:t> </a:t>
            </a:r>
            <a:r>
              <a:rPr lang="en-US" dirty="0" smtClean="0"/>
              <a:t>because they can earn higher interest this way. </a:t>
            </a:r>
          </a:p>
          <a:p>
            <a:endParaRPr lang="en-US" dirty="0" smtClean="0"/>
          </a:p>
        </p:txBody>
      </p:sp>
      <p:pic>
        <p:nvPicPr>
          <p:cNvPr id="4" name="Picture 3"/>
          <p:cNvPicPr>
            <a:picLocks noChangeAspect="1"/>
          </p:cNvPicPr>
          <p:nvPr/>
        </p:nvPicPr>
        <p:blipFill>
          <a:blip r:embed="rId2"/>
          <a:stretch>
            <a:fillRect/>
          </a:stretch>
        </p:blipFill>
        <p:spPr>
          <a:xfrm>
            <a:off x="4807974" y="1375540"/>
            <a:ext cx="7384026" cy="5251508"/>
          </a:xfrm>
          <a:prstGeom prst="rect">
            <a:avLst/>
          </a:prstGeom>
        </p:spPr>
      </p:pic>
      <p:sp>
        <p:nvSpPr>
          <p:cNvPr id="5" name="Rectangle 4"/>
          <p:cNvSpPr/>
          <p:nvPr/>
        </p:nvSpPr>
        <p:spPr>
          <a:xfrm>
            <a:off x="10166555" y="1111880"/>
            <a:ext cx="1887794" cy="2031325"/>
          </a:xfrm>
          <a:prstGeom prst="rect">
            <a:avLst/>
          </a:prstGeom>
        </p:spPr>
        <p:txBody>
          <a:bodyPr wrap="square">
            <a:spAutoFit/>
          </a:bodyPr>
          <a:lstStyle/>
          <a:p>
            <a:r>
              <a:rPr lang="en-US" dirty="0">
                <a:solidFill>
                  <a:srgbClr val="7030A0"/>
                </a:solidFill>
              </a:rPr>
              <a:t>We assume the supply of reserves </a:t>
            </a:r>
            <a:r>
              <a:rPr lang="en-US" dirty="0" smtClean="0">
                <a:solidFill>
                  <a:srgbClr val="7030A0"/>
                </a:solidFill>
              </a:rPr>
              <a:t>(which is related to the MS) is controlled </a:t>
            </a:r>
            <a:r>
              <a:rPr lang="en-US" dirty="0">
                <a:solidFill>
                  <a:srgbClr val="7030A0"/>
                </a:solidFill>
              </a:rPr>
              <a:t>by the Fed and is therefore vertical. </a:t>
            </a:r>
          </a:p>
        </p:txBody>
      </p:sp>
      <p:sp>
        <p:nvSpPr>
          <p:cNvPr id="6" name="Oval 5"/>
          <p:cNvSpPr/>
          <p:nvPr/>
        </p:nvSpPr>
        <p:spPr>
          <a:xfrm>
            <a:off x="140110" y="2172929"/>
            <a:ext cx="530942" cy="53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0110" y="4066791"/>
            <a:ext cx="530942" cy="53094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57452" y="3029257"/>
            <a:ext cx="530942" cy="53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75123" y="3132892"/>
            <a:ext cx="1484574" cy="369332"/>
          </a:xfrm>
          <a:prstGeom prst="rect">
            <a:avLst/>
          </a:prstGeom>
          <a:noFill/>
        </p:spPr>
        <p:txBody>
          <a:bodyPr wrap="square" rtlCol="0">
            <a:spAutoFit/>
          </a:bodyPr>
          <a:lstStyle/>
          <a:p>
            <a:r>
              <a:rPr lang="en-US" dirty="0" smtClean="0"/>
              <a:t>Discount Rate</a:t>
            </a:r>
            <a:endParaRPr lang="en-US" dirty="0"/>
          </a:p>
        </p:txBody>
      </p:sp>
      <p:sp>
        <p:nvSpPr>
          <p:cNvPr id="11" name="TextBox 10"/>
          <p:cNvSpPr txBox="1"/>
          <p:nvPr/>
        </p:nvSpPr>
        <p:spPr>
          <a:xfrm>
            <a:off x="5302640" y="4622389"/>
            <a:ext cx="1269981" cy="646331"/>
          </a:xfrm>
          <a:prstGeom prst="rect">
            <a:avLst/>
          </a:prstGeom>
          <a:solidFill>
            <a:schemeClr val="bg1"/>
          </a:solidFill>
        </p:spPr>
        <p:txBody>
          <a:bodyPr wrap="square" rtlCol="0">
            <a:spAutoFit/>
          </a:bodyPr>
          <a:lstStyle/>
          <a:p>
            <a:r>
              <a:rPr lang="en-US" dirty="0" smtClean="0"/>
              <a:t>Interest on Reserves</a:t>
            </a:r>
            <a:endParaRPr lang="en-US" dirty="0"/>
          </a:p>
        </p:txBody>
      </p:sp>
      <p:sp>
        <p:nvSpPr>
          <p:cNvPr id="9" name="Oval 8"/>
          <p:cNvSpPr/>
          <p:nvPr/>
        </p:nvSpPr>
        <p:spPr>
          <a:xfrm>
            <a:off x="6207952" y="4910345"/>
            <a:ext cx="530942" cy="53094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032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52673" y="2145671"/>
            <a:ext cx="3250194" cy="516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Why the Discount Rate Creates a Horizontal Curve Effect</a:t>
            </a:r>
            <a:endParaRPr lang="en-US" dirty="0"/>
          </a:p>
        </p:txBody>
      </p:sp>
      <p:sp>
        <p:nvSpPr>
          <p:cNvPr id="3" name="Content Placeholder 2"/>
          <p:cNvSpPr>
            <a:spLocks noGrp="1"/>
          </p:cNvSpPr>
          <p:nvPr>
            <p:ph idx="1"/>
          </p:nvPr>
        </p:nvSpPr>
        <p:spPr>
          <a:xfrm>
            <a:off x="481781" y="1825625"/>
            <a:ext cx="4326193" cy="4351338"/>
          </a:xfrm>
        </p:spPr>
        <p:txBody>
          <a:bodyPr>
            <a:normAutofit fontScale="92500" lnSpcReduction="20000"/>
          </a:bodyPr>
          <a:lstStyle/>
          <a:p>
            <a:r>
              <a:rPr lang="en-US" dirty="0" smtClean="0"/>
              <a:t>Example:</a:t>
            </a:r>
          </a:p>
          <a:p>
            <a:r>
              <a:rPr lang="en-US" dirty="0" smtClean="0"/>
              <a:t>Discount Rate = 6%</a:t>
            </a:r>
          </a:p>
          <a:p>
            <a:r>
              <a:rPr lang="en-US" dirty="0" smtClean="0"/>
              <a:t>Federal Funds Rate = 7%</a:t>
            </a:r>
          </a:p>
          <a:p>
            <a:r>
              <a:rPr lang="en-US" dirty="0" smtClean="0"/>
              <a:t>Banks can choose between borrowing for 7% interest from other banks or 6% from the Fed. </a:t>
            </a:r>
          </a:p>
          <a:p>
            <a:r>
              <a:rPr lang="en-US" dirty="0" smtClean="0"/>
              <a:t>Any commercial bank will choose to borrow from the Fed instead. </a:t>
            </a:r>
          </a:p>
          <a:p>
            <a:r>
              <a:rPr lang="en-US" dirty="0" smtClean="0"/>
              <a:t>Therefore, the interest rate effectively cannot go above 6%. </a:t>
            </a:r>
          </a:p>
          <a:p>
            <a:pPr lvl="1"/>
            <a:endParaRPr lang="en-US" dirty="0"/>
          </a:p>
        </p:txBody>
      </p:sp>
      <p:pic>
        <p:nvPicPr>
          <p:cNvPr id="4" name="Picture 3"/>
          <p:cNvPicPr>
            <a:picLocks noChangeAspect="1"/>
          </p:cNvPicPr>
          <p:nvPr/>
        </p:nvPicPr>
        <p:blipFill>
          <a:blip r:embed="rId2"/>
          <a:stretch>
            <a:fillRect/>
          </a:stretch>
        </p:blipFill>
        <p:spPr>
          <a:xfrm>
            <a:off x="4807974" y="1375540"/>
            <a:ext cx="7384026" cy="5251508"/>
          </a:xfrm>
          <a:prstGeom prst="rect">
            <a:avLst/>
          </a:prstGeom>
        </p:spPr>
      </p:pic>
      <p:sp>
        <p:nvSpPr>
          <p:cNvPr id="5" name="Right Arrow 4"/>
          <p:cNvSpPr/>
          <p:nvPr/>
        </p:nvSpPr>
        <p:spPr>
          <a:xfrm rot="1112523">
            <a:off x="3482838" y="2453370"/>
            <a:ext cx="3474442" cy="596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86914" y="4639377"/>
            <a:ext cx="673768" cy="70264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60045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52673" y="2145671"/>
            <a:ext cx="4173648" cy="579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2673" y="127030"/>
            <a:ext cx="10922251" cy="1325563"/>
          </a:xfrm>
        </p:spPr>
        <p:txBody>
          <a:bodyPr/>
          <a:lstStyle/>
          <a:p>
            <a:r>
              <a:rPr lang="en-US" dirty="0" smtClean="0"/>
              <a:t>Why the Interest on Reserves Creates a Horizontal </a:t>
            </a:r>
            <a:r>
              <a:rPr lang="en-US" dirty="0"/>
              <a:t>Curve Effect</a:t>
            </a:r>
          </a:p>
        </p:txBody>
      </p:sp>
      <p:sp>
        <p:nvSpPr>
          <p:cNvPr id="3" name="Content Placeholder 2"/>
          <p:cNvSpPr>
            <a:spLocks noGrp="1"/>
          </p:cNvSpPr>
          <p:nvPr>
            <p:ph idx="1"/>
          </p:nvPr>
        </p:nvSpPr>
        <p:spPr>
          <a:xfrm>
            <a:off x="481781" y="1825625"/>
            <a:ext cx="4326193" cy="4351338"/>
          </a:xfrm>
        </p:spPr>
        <p:txBody>
          <a:bodyPr>
            <a:normAutofit lnSpcReduction="10000"/>
          </a:bodyPr>
          <a:lstStyle/>
          <a:p>
            <a:r>
              <a:rPr lang="en-US" dirty="0" smtClean="0"/>
              <a:t>Example:</a:t>
            </a:r>
          </a:p>
          <a:p>
            <a:r>
              <a:rPr lang="en-US" dirty="0" smtClean="0"/>
              <a:t>Interest on Reserves = 2%</a:t>
            </a:r>
          </a:p>
          <a:p>
            <a:r>
              <a:rPr lang="en-US" dirty="0" smtClean="0"/>
              <a:t>Federal Funds Rate = 1%</a:t>
            </a:r>
          </a:p>
          <a:p>
            <a:r>
              <a:rPr lang="en-US" dirty="0" smtClean="0"/>
              <a:t>Banks can choose between making 2% from the Fed by keeping reserves or earning 1% by lending to other commercial banks.</a:t>
            </a:r>
          </a:p>
          <a:p>
            <a:pPr lvl="1"/>
            <a:r>
              <a:rPr lang="en-US" dirty="0" smtClean="0"/>
              <a:t>Therefore, the interest rate effectively cannot go below 2%. </a:t>
            </a:r>
          </a:p>
          <a:p>
            <a:pPr lvl="1"/>
            <a:endParaRPr lang="en-US" dirty="0"/>
          </a:p>
        </p:txBody>
      </p:sp>
      <p:pic>
        <p:nvPicPr>
          <p:cNvPr id="4" name="Picture 3"/>
          <p:cNvPicPr>
            <a:picLocks noChangeAspect="1"/>
          </p:cNvPicPr>
          <p:nvPr/>
        </p:nvPicPr>
        <p:blipFill>
          <a:blip r:embed="rId2"/>
          <a:stretch>
            <a:fillRect/>
          </a:stretch>
        </p:blipFill>
        <p:spPr>
          <a:xfrm>
            <a:off x="4807974" y="1375540"/>
            <a:ext cx="7384026" cy="5251508"/>
          </a:xfrm>
          <a:prstGeom prst="rect">
            <a:avLst/>
          </a:prstGeom>
        </p:spPr>
      </p:pic>
      <p:sp>
        <p:nvSpPr>
          <p:cNvPr id="5" name="Right Arrow 4"/>
          <p:cNvSpPr/>
          <p:nvPr/>
        </p:nvSpPr>
        <p:spPr>
          <a:xfrm rot="2418575">
            <a:off x="4098854" y="3400875"/>
            <a:ext cx="3474442" cy="596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36075" y="5111227"/>
            <a:ext cx="1322567" cy="461665"/>
          </a:xfrm>
          <a:prstGeom prst="rect">
            <a:avLst/>
          </a:prstGeom>
          <a:noFill/>
        </p:spPr>
        <p:txBody>
          <a:bodyPr wrap="square" rtlCol="0">
            <a:spAutoFit/>
          </a:bodyPr>
          <a:lstStyle/>
          <a:p>
            <a:r>
              <a:rPr lang="en-US" sz="2400" dirty="0" smtClean="0"/>
              <a:t>= IOR</a:t>
            </a:r>
            <a:r>
              <a:rPr lang="en-US" sz="2400" baseline="-25000" dirty="0" smtClean="0"/>
              <a:t>1</a:t>
            </a:r>
            <a:endParaRPr lang="en-US" sz="2400" dirty="0"/>
          </a:p>
        </p:txBody>
      </p:sp>
    </p:spTree>
    <p:extLst>
      <p:ext uri="{BB962C8B-B14F-4D97-AF65-F5344CB8AC3E}">
        <p14:creationId xmlns:p14="http://schemas.microsoft.com/office/powerpoint/2010/main" val="3270182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r>
              <a:rPr lang="en-US" dirty="0" smtClean="0"/>
              <a:t>Explain the odd shape of the demand for reserves.</a:t>
            </a:r>
          </a:p>
          <a:p>
            <a:r>
              <a:rPr lang="en-US" dirty="0" smtClean="0">
                <a:solidFill>
                  <a:srgbClr val="FF0000"/>
                </a:solidFill>
              </a:rPr>
              <a:t>The demand for reserves would be a normal, downward sloping demand curve, however it has two horizontal parts.</a:t>
            </a:r>
          </a:p>
          <a:p>
            <a:pPr lvl="1"/>
            <a:r>
              <a:rPr lang="en-US" dirty="0" smtClean="0">
                <a:solidFill>
                  <a:srgbClr val="FF0000"/>
                </a:solidFill>
              </a:rPr>
              <a:t>Upper horizontal part – Discount Rate</a:t>
            </a:r>
          </a:p>
          <a:p>
            <a:pPr lvl="2"/>
            <a:r>
              <a:rPr lang="en-US" dirty="0" smtClean="0">
                <a:solidFill>
                  <a:srgbClr val="FF0000"/>
                </a:solidFill>
              </a:rPr>
              <a:t>Once the federal funds rate approaches the discount rate, there will be no reason for banks to lend to each other, because they can borrow from the Fed instead. So the interest rate cannot go above this level.</a:t>
            </a:r>
          </a:p>
          <a:p>
            <a:pPr lvl="1"/>
            <a:r>
              <a:rPr lang="en-US" dirty="0" smtClean="0">
                <a:solidFill>
                  <a:srgbClr val="FF0000"/>
                </a:solidFill>
              </a:rPr>
              <a:t>Lower horizontal part – Interest on Reserves</a:t>
            </a:r>
          </a:p>
          <a:p>
            <a:pPr lvl="2"/>
            <a:r>
              <a:rPr lang="en-US" dirty="0" smtClean="0">
                <a:solidFill>
                  <a:srgbClr val="FF0000"/>
                </a:solidFill>
              </a:rPr>
              <a:t>Once the federal funds rate is as low on interest on reserves, commercial banks may as well keep all their money as reserves because they can earn the best interest rate from the Fed. </a:t>
            </a:r>
            <a:endParaRPr lang="en-US" dirty="0">
              <a:solidFill>
                <a:srgbClr val="FF0000"/>
              </a:solidFill>
            </a:endParaRPr>
          </a:p>
        </p:txBody>
      </p:sp>
    </p:spTree>
    <p:extLst>
      <p:ext uri="{BB962C8B-B14F-4D97-AF65-F5344CB8AC3E}">
        <p14:creationId xmlns:p14="http://schemas.microsoft.com/office/powerpoint/2010/main" val="36015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5" y="262673"/>
            <a:ext cx="5919537" cy="1325563"/>
          </a:xfrm>
        </p:spPr>
        <p:txBody>
          <a:bodyPr/>
          <a:lstStyle/>
          <a:p>
            <a:r>
              <a:rPr lang="en-US" dirty="0" smtClean="0"/>
              <a:t>Equilibrium of Reserves</a:t>
            </a:r>
            <a:endParaRPr lang="en-US" dirty="0"/>
          </a:p>
        </p:txBody>
      </p:sp>
      <p:pic>
        <p:nvPicPr>
          <p:cNvPr id="4" name="Picture 3"/>
          <p:cNvPicPr>
            <a:picLocks noChangeAspect="1"/>
          </p:cNvPicPr>
          <p:nvPr/>
        </p:nvPicPr>
        <p:blipFill>
          <a:blip r:embed="rId2"/>
          <a:stretch>
            <a:fillRect/>
          </a:stretch>
        </p:blipFill>
        <p:spPr>
          <a:xfrm>
            <a:off x="4591665" y="1375540"/>
            <a:ext cx="7384026" cy="5251508"/>
          </a:xfrm>
          <a:prstGeom prst="rect">
            <a:avLst/>
          </a:prstGeom>
        </p:spPr>
      </p:pic>
      <p:sp>
        <p:nvSpPr>
          <p:cNvPr id="3" name="Content Placeholder 2"/>
          <p:cNvSpPr>
            <a:spLocks noGrp="1"/>
          </p:cNvSpPr>
          <p:nvPr>
            <p:ph idx="1"/>
          </p:nvPr>
        </p:nvSpPr>
        <p:spPr>
          <a:xfrm>
            <a:off x="501445" y="1375540"/>
            <a:ext cx="4090220" cy="4801423"/>
          </a:xfrm>
        </p:spPr>
        <p:txBody>
          <a:bodyPr>
            <a:normAutofit fontScale="92500"/>
          </a:bodyPr>
          <a:lstStyle/>
          <a:p>
            <a:r>
              <a:rPr lang="en-US" sz="2200" dirty="0" smtClean="0"/>
              <a:t>Demand of Reserves – banks wish to hold reserves for two reasons</a:t>
            </a:r>
          </a:p>
          <a:p>
            <a:pPr lvl="1"/>
            <a:r>
              <a:rPr lang="en-US" sz="1900" dirty="0"/>
              <a:t>F</a:t>
            </a:r>
            <a:r>
              <a:rPr lang="en-US" sz="1900" dirty="0" smtClean="0"/>
              <a:t>or the purpose of covering their costs</a:t>
            </a:r>
          </a:p>
          <a:p>
            <a:pPr lvl="1"/>
            <a:r>
              <a:rPr lang="en-US" sz="1900" dirty="0" smtClean="0"/>
              <a:t>Banks want reserves to earn interest from the Fed (who will pay the ‘Interest on Reserves’ rate)</a:t>
            </a:r>
          </a:p>
          <a:p>
            <a:r>
              <a:rPr lang="en-US" sz="2200" dirty="0" smtClean="0"/>
              <a:t>Supply of Reserves – set by the Fed and therefore vertical</a:t>
            </a:r>
          </a:p>
          <a:p>
            <a:r>
              <a:rPr lang="en-US" dirty="0" smtClean="0">
                <a:solidFill>
                  <a:srgbClr val="00B0F0"/>
                </a:solidFill>
              </a:rPr>
              <a:t>Equilibrium</a:t>
            </a:r>
            <a:r>
              <a:rPr lang="en-US" dirty="0" smtClean="0"/>
              <a:t> where </a:t>
            </a:r>
            <a:r>
              <a:rPr lang="en-US" dirty="0" smtClean="0">
                <a:solidFill>
                  <a:srgbClr val="00B0F0"/>
                </a:solidFill>
              </a:rPr>
              <a:t>Q</a:t>
            </a:r>
            <a:r>
              <a:rPr lang="en-US" baseline="-25000" dirty="0" smtClean="0">
                <a:solidFill>
                  <a:srgbClr val="00B0F0"/>
                </a:solidFill>
              </a:rPr>
              <a:t>D</a:t>
            </a:r>
            <a:r>
              <a:rPr lang="en-US" dirty="0" smtClean="0">
                <a:solidFill>
                  <a:srgbClr val="00B0F0"/>
                </a:solidFill>
              </a:rPr>
              <a:t> = Q</a:t>
            </a:r>
            <a:r>
              <a:rPr lang="en-US" baseline="-25000" dirty="0" smtClean="0">
                <a:solidFill>
                  <a:srgbClr val="00B0F0"/>
                </a:solidFill>
              </a:rPr>
              <a:t>S</a:t>
            </a:r>
          </a:p>
          <a:p>
            <a:pPr lvl="1"/>
            <a:r>
              <a:rPr lang="en-US" dirty="0" smtClean="0"/>
              <a:t>The interest rate at this level is the </a:t>
            </a:r>
            <a:r>
              <a:rPr lang="en-US" dirty="0" smtClean="0">
                <a:solidFill>
                  <a:srgbClr val="00B0F0"/>
                </a:solidFill>
              </a:rPr>
              <a:t>equilibrium Policy Rate (PR)</a:t>
            </a:r>
            <a:r>
              <a:rPr lang="en-US" dirty="0" smtClean="0"/>
              <a:t>, also known as the Federal Funds Rate. </a:t>
            </a:r>
            <a:endParaRPr lang="en-US" dirty="0"/>
          </a:p>
        </p:txBody>
      </p:sp>
      <p:sp>
        <p:nvSpPr>
          <p:cNvPr id="6" name="TextBox 5"/>
          <p:cNvSpPr txBox="1"/>
          <p:nvPr/>
        </p:nvSpPr>
        <p:spPr>
          <a:xfrm>
            <a:off x="8229600" y="264160"/>
            <a:ext cx="3566160" cy="1384995"/>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Demand of reserves – how much banks want to hold reserves that they can use to lend money and make profit.</a:t>
            </a:r>
          </a:p>
          <a:p>
            <a:r>
              <a:rPr lang="en-US" sz="1400" dirty="0" smtClean="0">
                <a:solidFill>
                  <a:srgbClr val="FF0000"/>
                </a:solidFill>
              </a:rPr>
              <a:t>Supply of reserves – set by the Fed and therefore vertical. </a:t>
            </a:r>
            <a:endParaRPr lang="en-US" sz="1400" dirty="0">
              <a:solidFill>
                <a:srgbClr val="FF0000"/>
              </a:solidFill>
            </a:endParaRPr>
          </a:p>
        </p:txBody>
      </p:sp>
    </p:spTree>
    <p:extLst>
      <p:ext uri="{BB962C8B-B14F-4D97-AF65-F5344CB8AC3E}">
        <p14:creationId xmlns:p14="http://schemas.microsoft.com/office/powerpoint/2010/main" val="734879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91439" y="1637607"/>
            <a:ext cx="8720051" cy="46385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867" y="153459"/>
            <a:ext cx="7188200" cy="583142"/>
          </a:xfrm>
        </p:spPr>
        <p:txBody>
          <a:bodyPr>
            <a:noAutofit/>
          </a:bodyPr>
          <a:lstStyle/>
          <a:p>
            <a:r>
              <a:rPr lang="en-US" sz="2800" dirty="0" smtClean="0"/>
              <a:t>Three  Tools of Changing Money Supply for Monetary Policy</a:t>
            </a:r>
            <a:endParaRPr lang="en-US" sz="2800" dirty="0"/>
          </a:p>
        </p:txBody>
      </p:sp>
      <p:sp>
        <p:nvSpPr>
          <p:cNvPr id="3" name="Content Placeholder 2"/>
          <p:cNvSpPr>
            <a:spLocks noGrp="1"/>
          </p:cNvSpPr>
          <p:nvPr>
            <p:ph idx="1"/>
          </p:nvPr>
        </p:nvSpPr>
        <p:spPr>
          <a:xfrm>
            <a:off x="279403" y="2094356"/>
            <a:ext cx="2751664" cy="2131881"/>
          </a:xfrm>
          <a:solidFill>
            <a:schemeClr val="tx2">
              <a:lumMod val="20000"/>
              <a:lumOff val="80000"/>
            </a:schemeClr>
          </a:solidFill>
        </p:spPr>
        <p:txBody>
          <a:bodyPr>
            <a:normAutofit fontScale="92500" lnSpcReduction="20000"/>
          </a:bodyPr>
          <a:lstStyle/>
          <a:p>
            <a:pPr marL="514350" indent="-514350">
              <a:buFont typeface="+mj-lt"/>
              <a:buAutoNum type="arabicPeriod"/>
            </a:pPr>
            <a:r>
              <a:rPr lang="en-US" sz="1600" b="1" dirty="0" smtClean="0">
                <a:solidFill>
                  <a:srgbClr val="00B0F0"/>
                </a:solidFill>
              </a:rPr>
              <a:t>Open Market Operations (OMO)</a:t>
            </a:r>
          </a:p>
          <a:p>
            <a:pPr lvl="1"/>
            <a:r>
              <a:rPr lang="en-US" sz="1400" b="1" dirty="0" smtClean="0"/>
              <a:t>Buy bonds </a:t>
            </a:r>
            <a:r>
              <a:rPr lang="en-US" sz="1400" dirty="0" smtClean="0"/>
              <a:t>= </a:t>
            </a:r>
            <a:r>
              <a:rPr lang="en-US" sz="1400" dirty="0"/>
              <a:t>increase the money supply -&gt; decrease the interest rate</a:t>
            </a:r>
          </a:p>
          <a:p>
            <a:pPr lvl="1"/>
            <a:r>
              <a:rPr lang="en-US" sz="1400" b="1" dirty="0" smtClean="0"/>
              <a:t>Sell Bonds </a:t>
            </a:r>
            <a:r>
              <a:rPr lang="en-US" sz="1400" dirty="0" smtClean="0"/>
              <a:t>= </a:t>
            </a:r>
            <a:r>
              <a:rPr lang="en-US" sz="1400" dirty="0"/>
              <a:t>decrease the money supply -&gt; increase interest </a:t>
            </a:r>
            <a:r>
              <a:rPr lang="en-US" sz="1400" dirty="0" smtClean="0"/>
              <a:t>rate</a:t>
            </a:r>
          </a:p>
          <a:p>
            <a:pPr lvl="1"/>
            <a:r>
              <a:rPr lang="en-US" sz="1400" dirty="0" smtClean="0"/>
              <a:t>Remember: </a:t>
            </a:r>
            <a:r>
              <a:rPr lang="en-US" sz="1400" dirty="0" smtClean="0">
                <a:solidFill>
                  <a:srgbClr val="00B050"/>
                </a:solidFill>
              </a:rPr>
              <a:t>B</a:t>
            </a:r>
            <a:r>
              <a:rPr lang="en-US" sz="1400" dirty="0" smtClean="0"/>
              <a:t>uy Bonds = </a:t>
            </a:r>
            <a:r>
              <a:rPr lang="en-US" sz="1400" dirty="0" smtClean="0">
                <a:solidFill>
                  <a:srgbClr val="00B050"/>
                </a:solidFill>
              </a:rPr>
              <a:t>B</a:t>
            </a:r>
            <a:r>
              <a:rPr lang="en-US" sz="1400" dirty="0" smtClean="0"/>
              <a:t>ig (increase money supply), </a:t>
            </a:r>
            <a:r>
              <a:rPr lang="en-US" sz="1400" dirty="0" smtClean="0">
                <a:solidFill>
                  <a:srgbClr val="FF0000"/>
                </a:solidFill>
              </a:rPr>
              <a:t>S</a:t>
            </a:r>
            <a:r>
              <a:rPr lang="en-US" sz="1400" dirty="0" smtClean="0"/>
              <a:t>ell Bonds = </a:t>
            </a:r>
            <a:r>
              <a:rPr lang="en-US" sz="1400" dirty="0" smtClean="0">
                <a:solidFill>
                  <a:srgbClr val="FF0000"/>
                </a:solidFill>
              </a:rPr>
              <a:t>S</a:t>
            </a:r>
            <a:r>
              <a:rPr lang="en-US" sz="1400" dirty="0" smtClean="0"/>
              <a:t>mall (decrease money supply)</a:t>
            </a:r>
          </a:p>
          <a:p>
            <a:pPr lvl="1"/>
            <a:endParaRPr lang="en-US" dirty="0"/>
          </a:p>
        </p:txBody>
      </p:sp>
      <p:sp>
        <p:nvSpPr>
          <p:cNvPr id="4" name="TextBox 3"/>
          <p:cNvSpPr txBox="1"/>
          <p:nvPr/>
        </p:nvSpPr>
        <p:spPr>
          <a:xfrm>
            <a:off x="3395133" y="5926667"/>
            <a:ext cx="2091267" cy="626533"/>
          </a:xfrm>
          <a:prstGeom prst="rect">
            <a:avLst/>
          </a:prstGeom>
          <a:noFill/>
        </p:spPr>
        <p:txBody>
          <a:bodyPr wrap="square" rtlCol="0">
            <a:spAutoFit/>
          </a:bodyPr>
          <a:lstStyle/>
          <a:p>
            <a:endParaRPr lang="en-US" dirty="0"/>
          </a:p>
        </p:txBody>
      </p:sp>
      <p:sp>
        <p:nvSpPr>
          <p:cNvPr id="5" name="TextBox 4"/>
          <p:cNvSpPr txBox="1"/>
          <p:nvPr/>
        </p:nvSpPr>
        <p:spPr>
          <a:xfrm>
            <a:off x="3261418" y="2442280"/>
            <a:ext cx="2221766" cy="1569660"/>
          </a:xfrm>
          <a:prstGeom prst="rect">
            <a:avLst/>
          </a:prstGeom>
          <a:solidFill>
            <a:schemeClr val="bg1">
              <a:lumMod val="60000"/>
              <a:lumOff val="40000"/>
            </a:schemeClr>
          </a:solidFill>
          <a:ln>
            <a:solidFill>
              <a:schemeClr val="bg2">
                <a:lumMod val="90000"/>
              </a:schemeClr>
            </a:solidFill>
          </a:ln>
        </p:spPr>
        <p:txBody>
          <a:bodyPr wrap="square" rtlCol="0">
            <a:spAutoFit/>
          </a:bodyPr>
          <a:lstStyle/>
          <a:p>
            <a:r>
              <a:rPr lang="en-US" sz="1200" b="1" dirty="0" smtClean="0">
                <a:solidFill>
                  <a:srgbClr val="00B0F0"/>
                </a:solidFill>
              </a:rPr>
              <a:t>2. Required </a:t>
            </a:r>
            <a:r>
              <a:rPr lang="en-US" sz="1200" b="1" dirty="0">
                <a:solidFill>
                  <a:srgbClr val="00B0F0"/>
                </a:solidFill>
              </a:rPr>
              <a:t>Reserve Ratio (RRR)</a:t>
            </a:r>
          </a:p>
          <a:p>
            <a:pPr lvl="1"/>
            <a:r>
              <a:rPr lang="en-US" sz="1200" b="1" dirty="0"/>
              <a:t>Increase RRR </a:t>
            </a:r>
            <a:r>
              <a:rPr lang="en-US" sz="1200" dirty="0"/>
              <a:t>– decrease the money supply -&gt; increase interest rate</a:t>
            </a:r>
          </a:p>
          <a:p>
            <a:pPr lvl="1"/>
            <a:r>
              <a:rPr lang="en-US" sz="1200" b="1" dirty="0"/>
              <a:t>Decrease RRR </a:t>
            </a:r>
            <a:r>
              <a:rPr lang="en-US" sz="1200" dirty="0"/>
              <a:t>– increase the money supply -&gt; decrease the interest </a:t>
            </a:r>
            <a:r>
              <a:rPr lang="en-US" sz="1200" dirty="0" smtClean="0"/>
              <a:t>rate</a:t>
            </a:r>
            <a:endParaRPr lang="en-US" sz="1200" dirty="0"/>
          </a:p>
        </p:txBody>
      </p:sp>
      <p:sp>
        <p:nvSpPr>
          <p:cNvPr id="6" name="TextBox 5"/>
          <p:cNvSpPr txBox="1"/>
          <p:nvPr/>
        </p:nvSpPr>
        <p:spPr>
          <a:xfrm>
            <a:off x="5834266" y="2232964"/>
            <a:ext cx="2246284" cy="1785104"/>
          </a:xfrm>
          <a:prstGeom prst="rect">
            <a:avLst/>
          </a:prstGeom>
          <a:solidFill>
            <a:schemeClr val="accent6">
              <a:lumMod val="40000"/>
              <a:lumOff val="60000"/>
            </a:schemeClr>
          </a:solidFill>
        </p:spPr>
        <p:txBody>
          <a:bodyPr wrap="square" rtlCol="0">
            <a:spAutoFit/>
          </a:bodyPr>
          <a:lstStyle/>
          <a:p>
            <a:r>
              <a:rPr lang="en-US" sz="1400" dirty="0" smtClean="0"/>
              <a:t>3. </a:t>
            </a:r>
            <a:r>
              <a:rPr lang="en-US" sz="1400" b="1" dirty="0" smtClean="0">
                <a:solidFill>
                  <a:srgbClr val="00B0F0"/>
                </a:solidFill>
              </a:rPr>
              <a:t>Discount </a:t>
            </a:r>
            <a:r>
              <a:rPr lang="en-US" sz="1400" b="1" dirty="0">
                <a:solidFill>
                  <a:srgbClr val="00B0F0"/>
                </a:solidFill>
              </a:rPr>
              <a:t>Rate </a:t>
            </a:r>
            <a:endParaRPr lang="en-US" sz="1400" b="1" dirty="0" smtClean="0">
              <a:solidFill>
                <a:srgbClr val="00B0F0"/>
              </a:solidFill>
            </a:endParaRPr>
          </a:p>
          <a:p>
            <a:pPr lvl="1"/>
            <a:r>
              <a:rPr lang="en-US" sz="1200" b="1" dirty="0" smtClean="0"/>
              <a:t>Increase Discount Rate </a:t>
            </a:r>
            <a:r>
              <a:rPr lang="en-US" sz="1200" dirty="0" smtClean="0"/>
              <a:t>– decrease the money supply -&gt; increase interest rate</a:t>
            </a:r>
          </a:p>
          <a:p>
            <a:pPr lvl="1"/>
            <a:r>
              <a:rPr lang="en-US" sz="1200" b="1" dirty="0" smtClean="0"/>
              <a:t>Decrease </a:t>
            </a:r>
            <a:r>
              <a:rPr lang="en-US" sz="1200" b="1" dirty="0"/>
              <a:t>Discount </a:t>
            </a:r>
            <a:r>
              <a:rPr lang="en-US" sz="1200" b="1" dirty="0" smtClean="0"/>
              <a:t>Rate </a:t>
            </a:r>
            <a:r>
              <a:rPr lang="en-US" sz="1200" dirty="0"/>
              <a:t>– </a:t>
            </a:r>
            <a:r>
              <a:rPr lang="en-US" sz="1200" dirty="0" smtClean="0"/>
              <a:t>increase </a:t>
            </a:r>
            <a:r>
              <a:rPr lang="en-US" sz="1200" dirty="0"/>
              <a:t>the money supply -&gt; </a:t>
            </a:r>
            <a:r>
              <a:rPr lang="en-US" sz="1200" dirty="0" smtClean="0"/>
              <a:t>decrease </a:t>
            </a:r>
            <a:r>
              <a:rPr lang="en-US" sz="1200" dirty="0"/>
              <a:t>interest </a:t>
            </a:r>
            <a:r>
              <a:rPr lang="en-US" sz="1200" dirty="0" smtClean="0"/>
              <a:t>rate</a:t>
            </a:r>
            <a:endParaRPr lang="en-US" sz="1200" dirty="0"/>
          </a:p>
        </p:txBody>
      </p:sp>
      <p:sp>
        <p:nvSpPr>
          <p:cNvPr id="7" name="Right Arrow 6"/>
          <p:cNvSpPr/>
          <p:nvPr/>
        </p:nvSpPr>
        <p:spPr>
          <a:xfrm rot="8419828">
            <a:off x="2314282" y="1069346"/>
            <a:ext cx="1620569" cy="816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3588122" y="1170955"/>
            <a:ext cx="1746236" cy="787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307333">
            <a:off x="4775581" y="1007099"/>
            <a:ext cx="1970971" cy="816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tretch>
            <a:fillRect/>
          </a:stretch>
        </p:blipFill>
        <p:spPr>
          <a:xfrm>
            <a:off x="6023945" y="4252709"/>
            <a:ext cx="1831124" cy="1214457"/>
          </a:xfrm>
          <a:prstGeom prst="rect">
            <a:avLst/>
          </a:prstGeom>
        </p:spPr>
      </p:pic>
      <p:pic>
        <p:nvPicPr>
          <p:cNvPr id="15" name="Picture 14"/>
          <p:cNvPicPr>
            <a:picLocks noChangeAspect="1"/>
          </p:cNvPicPr>
          <p:nvPr/>
        </p:nvPicPr>
        <p:blipFill>
          <a:blip r:embed="rId3"/>
          <a:stretch>
            <a:fillRect/>
          </a:stretch>
        </p:blipFill>
        <p:spPr>
          <a:xfrm>
            <a:off x="1394384" y="69183"/>
            <a:ext cx="255551" cy="361218"/>
          </a:xfrm>
          <a:prstGeom prst="rect">
            <a:avLst/>
          </a:prstGeom>
        </p:spPr>
      </p:pic>
      <p:sp>
        <p:nvSpPr>
          <p:cNvPr id="16" name="Oval 15">
            <a:hlinkClick r:id="" action="ppaction://noaction"/>
          </p:cNvPr>
          <p:cNvSpPr/>
          <p:nvPr/>
        </p:nvSpPr>
        <p:spPr>
          <a:xfrm>
            <a:off x="279402" y="2723535"/>
            <a:ext cx="379359" cy="373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hlinkClick r:id="" action="ppaction://noaction"/>
          </p:cNvPr>
          <p:cNvSpPr/>
          <p:nvPr/>
        </p:nvSpPr>
        <p:spPr>
          <a:xfrm>
            <a:off x="3264634" y="2973483"/>
            <a:ext cx="379359" cy="37362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hlinkClick r:id="" action="ppaction://noaction"/>
          </p:cNvPr>
          <p:cNvSpPr/>
          <p:nvPr/>
        </p:nvSpPr>
        <p:spPr>
          <a:xfrm>
            <a:off x="5834266" y="2558174"/>
            <a:ext cx="379359" cy="3736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214513" y="668910"/>
            <a:ext cx="1179871" cy="430887"/>
          </a:xfrm>
          <a:prstGeom prst="rect">
            <a:avLst/>
          </a:prstGeom>
          <a:noFill/>
        </p:spPr>
        <p:txBody>
          <a:bodyPr wrap="square" rtlCol="0">
            <a:spAutoFit/>
          </a:bodyPr>
          <a:lstStyle/>
          <a:p>
            <a:r>
              <a:rPr lang="en-AU" sz="1050" dirty="0" smtClean="0">
                <a:hlinkClick r:id="" action="ppaction://noaction"/>
              </a:rPr>
              <a:t>Three Tools of Monetary Policy</a:t>
            </a:r>
            <a:endParaRPr lang="en-AU" sz="1050" dirty="0"/>
          </a:p>
        </p:txBody>
      </p:sp>
      <p:pic>
        <p:nvPicPr>
          <p:cNvPr id="24" name="Picture 23"/>
          <p:cNvPicPr>
            <a:picLocks noChangeAspect="1"/>
          </p:cNvPicPr>
          <p:nvPr/>
        </p:nvPicPr>
        <p:blipFill>
          <a:blip r:embed="rId4"/>
          <a:stretch>
            <a:fillRect/>
          </a:stretch>
        </p:blipFill>
        <p:spPr>
          <a:xfrm>
            <a:off x="2974302" y="4085880"/>
            <a:ext cx="2555146" cy="1134916"/>
          </a:xfrm>
          <a:prstGeom prst="rect">
            <a:avLst/>
          </a:prstGeom>
        </p:spPr>
      </p:pic>
      <p:sp>
        <p:nvSpPr>
          <p:cNvPr id="26" name="TextBox 25"/>
          <p:cNvSpPr txBox="1"/>
          <p:nvPr/>
        </p:nvSpPr>
        <p:spPr>
          <a:xfrm>
            <a:off x="9313228" y="2984355"/>
            <a:ext cx="2335877" cy="1415772"/>
          </a:xfrm>
          <a:prstGeom prst="rect">
            <a:avLst/>
          </a:prstGeom>
          <a:solidFill>
            <a:srgbClr val="FFFF00"/>
          </a:solidFill>
        </p:spPr>
        <p:txBody>
          <a:bodyPr wrap="square" rtlCol="0">
            <a:spAutoFit/>
          </a:bodyPr>
          <a:lstStyle/>
          <a:p>
            <a:r>
              <a:rPr lang="en-US" sz="3200" dirty="0" smtClean="0"/>
              <a:t>???</a:t>
            </a:r>
          </a:p>
          <a:p>
            <a:endParaRPr lang="en-US" dirty="0"/>
          </a:p>
          <a:p>
            <a:r>
              <a:rPr lang="en-US" dirty="0" smtClean="0"/>
              <a:t>Another Monetary Policy Tool!</a:t>
            </a:r>
            <a:endParaRPr lang="en-US" dirty="0"/>
          </a:p>
        </p:txBody>
      </p:sp>
      <p:sp>
        <p:nvSpPr>
          <p:cNvPr id="25" name="Right Arrow 24"/>
          <p:cNvSpPr/>
          <p:nvPr/>
        </p:nvSpPr>
        <p:spPr>
          <a:xfrm rot="1664435">
            <a:off x="5650984" y="1462446"/>
            <a:ext cx="4907141" cy="81676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974302" y="441209"/>
            <a:ext cx="2995428" cy="646331"/>
          </a:xfrm>
          <a:prstGeom prst="rect">
            <a:avLst/>
          </a:prstGeom>
          <a:solidFill>
            <a:srgbClr val="FFFF00"/>
          </a:solidFill>
        </p:spPr>
        <p:txBody>
          <a:bodyPr wrap="square" rtlCol="0">
            <a:spAutoFit/>
          </a:bodyPr>
          <a:lstStyle/>
          <a:p>
            <a:r>
              <a:rPr lang="en-US" sz="3600" dirty="0" smtClean="0"/>
              <a:t>Plus one extra!</a:t>
            </a:r>
            <a:endParaRPr lang="en-US" sz="3600" dirty="0"/>
          </a:p>
        </p:txBody>
      </p:sp>
      <p:pic>
        <p:nvPicPr>
          <p:cNvPr id="28" name="Picture 27"/>
          <p:cNvPicPr>
            <a:picLocks noChangeAspect="1"/>
          </p:cNvPicPr>
          <p:nvPr/>
        </p:nvPicPr>
        <p:blipFill>
          <a:blip r:embed="rId5"/>
          <a:stretch>
            <a:fillRect/>
          </a:stretch>
        </p:blipFill>
        <p:spPr>
          <a:xfrm>
            <a:off x="169858" y="4149082"/>
            <a:ext cx="1704797" cy="1007104"/>
          </a:xfrm>
          <a:prstGeom prst="rect">
            <a:avLst/>
          </a:prstGeom>
        </p:spPr>
      </p:pic>
      <p:sp>
        <p:nvSpPr>
          <p:cNvPr id="29" name="TextBox 28"/>
          <p:cNvSpPr txBox="1"/>
          <p:nvPr/>
        </p:nvSpPr>
        <p:spPr>
          <a:xfrm>
            <a:off x="1878586" y="4384738"/>
            <a:ext cx="979517" cy="646331"/>
          </a:xfrm>
          <a:prstGeom prst="rect">
            <a:avLst/>
          </a:prstGeom>
          <a:noFill/>
        </p:spPr>
        <p:txBody>
          <a:bodyPr wrap="square" rtlCol="0">
            <a:spAutoFit/>
          </a:bodyPr>
          <a:lstStyle/>
          <a:p>
            <a:r>
              <a:rPr lang="en-US" sz="900" dirty="0" smtClean="0"/>
              <a:t>Securities = bonds</a:t>
            </a:r>
          </a:p>
          <a:p>
            <a:r>
              <a:rPr lang="en-US" sz="900" dirty="0" smtClean="0"/>
              <a:t>(or any other financial assets)</a:t>
            </a:r>
            <a:endParaRPr lang="en-US" sz="900" dirty="0"/>
          </a:p>
        </p:txBody>
      </p:sp>
    </p:spTree>
    <p:extLst>
      <p:ext uri="{BB962C8B-B14F-4D97-AF65-F5344CB8AC3E}">
        <p14:creationId xmlns:p14="http://schemas.microsoft.com/office/powerpoint/2010/main" val="539879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is the supply of reserves vertical?</a:t>
            </a:r>
          </a:p>
          <a:p>
            <a:r>
              <a:rPr lang="en-US" dirty="0" smtClean="0">
                <a:solidFill>
                  <a:srgbClr val="FF0000"/>
                </a:solidFill>
              </a:rPr>
              <a:t>It is set by the Federal Reserve/the Fed.</a:t>
            </a:r>
          </a:p>
          <a:p>
            <a:r>
              <a:rPr lang="en-US" dirty="0" smtClean="0"/>
              <a:t>What is the interest rate where the market for reserves is in equilibrium.</a:t>
            </a:r>
          </a:p>
          <a:p>
            <a:r>
              <a:rPr lang="en-US" dirty="0" smtClean="0">
                <a:solidFill>
                  <a:srgbClr val="FF0000"/>
                </a:solidFill>
              </a:rPr>
              <a:t>At the equilibrium Policy Rate (the equilibrium Federal Funds Rate)</a:t>
            </a:r>
            <a:endParaRPr lang="en-US" dirty="0">
              <a:solidFill>
                <a:srgbClr val="FF0000"/>
              </a:solidFill>
            </a:endParaRPr>
          </a:p>
        </p:txBody>
      </p:sp>
    </p:spTree>
    <p:extLst>
      <p:ext uri="{BB962C8B-B14F-4D97-AF65-F5344CB8AC3E}">
        <p14:creationId xmlns:p14="http://schemas.microsoft.com/office/powerpoint/2010/main" val="364140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4164" y="910261"/>
            <a:ext cx="7544181" cy="5365410"/>
          </a:xfrm>
          <a:prstGeom prst="rect">
            <a:avLst/>
          </a:prstGeom>
        </p:spPr>
      </p:pic>
      <p:sp>
        <p:nvSpPr>
          <p:cNvPr id="5" name="Rectangle 4"/>
          <p:cNvSpPr/>
          <p:nvPr/>
        </p:nvSpPr>
        <p:spPr>
          <a:xfrm>
            <a:off x="4215865" y="1434164"/>
            <a:ext cx="1880135" cy="3965609"/>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1434164"/>
            <a:ext cx="3317507" cy="3965609"/>
          </a:xfrm>
          <a:prstGeom prst="rect">
            <a:avLst/>
          </a:prstGeom>
          <a:solidFill>
            <a:schemeClr val="accent4">
              <a:lumMod val="20000"/>
              <a:lumOff val="8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76135" y="1825625"/>
            <a:ext cx="2117557" cy="646331"/>
          </a:xfrm>
          <a:prstGeom prst="rect">
            <a:avLst/>
          </a:prstGeom>
          <a:solidFill>
            <a:srgbClr val="FFFF00"/>
          </a:solidFill>
        </p:spPr>
        <p:txBody>
          <a:bodyPr wrap="square" rtlCol="0">
            <a:spAutoFit/>
          </a:bodyPr>
          <a:lstStyle/>
          <a:p>
            <a:r>
              <a:rPr lang="en-US" dirty="0" smtClean="0"/>
              <a:t>Ample Reserves Range</a:t>
            </a:r>
            <a:endParaRPr lang="en-US" dirty="0"/>
          </a:p>
        </p:txBody>
      </p:sp>
      <p:sp>
        <p:nvSpPr>
          <p:cNvPr id="8" name="TextBox 7"/>
          <p:cNvSpPr txBox="1"/>
          <p:nvPr/>
        </p:nvSpPr>
        <p:spPr>
          <a:xfrm>
            <a:off x="4379534" y="1825625"/>
            <a:ext cx="1647193" cy="646331"/>
          </a:xfrm>
          <a:prstGeom prst="rect">
            <a:avLst/>
          </a:prstGeom>
          <a:solidFill>
            <a:srgbClr val="FFFF00"/>
          </a:solidFill>
        </p:spPr>
        <p:txBody>
          <a:bodyPr wrap="square" rtlCol="0">
            <a:spAutoFit/>
          </a:bodyPr>
          <a:lstStyle/>
          <a:p>
            <a:r>
              <a:rPr lang="en-US" dirty="0" smtClean="0"/>
              <a:t>Limited Reserves Range</a:t>
            </a:r>
            <a:endParaRPr lang="en-US" dirty="0"/>
          </a:p>
        </p:txBody>
      </p:sp>
      <p:sp>
        <p:nvSpPr>
          <p:cNvPr id="2" name="Title 1"/>
          <p:cNvSpPr>
            <a:spLocks noGrp="1"/>
          </p:cNvSpPr>
          <p:nvPr>
            <p:ph type="title"/>
          </p:nvPr>
        </p:nvSpPr>
        <p:spPr>
          <a:xfrm>
            <a:off x="838200" y="365125"/>
            <a:ext cx="10515600" cy="970331"/>
          </a:xfrm>
        </p:spPr>
        <p:txBody>
          <a:bodyPr>
            <a:normAutofit/>
          </a:bodyPr>
          <a:lstStyle/>
          <a:p>
            <a:r>
              <a:rPr lang="en-US" sz="4000" dirty="0" smtClean="0"/>
              <a:t>Limited Reserve Range vs Ample Reserves Range</a:t>
            </a:r>
            <a:endParaRPr lang="en-US" sz="4000" dirty="0"/>
          </a:p>
        </p:txBody>
      </p:sp>
    </p:spTree>
    <p:extLst>
      <p:ext uri="{BB962C8B-B14F-4D97-AF65-F5344CB8AC3E}">
        <p14:creationId xmlns:p14="http://schemas.microsoft.com/office/powerpoint/2010/main" val="1450362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vs Ample Reserves Equilibrium</a:t>
            </a:r>
            <a:endParaRPr lang="en-US" dirty="0"/>
          </a:p>
        </p:txBody>
      </p:sp>
      <p:sp>
        <p:nvSpPr>
          <p:cNvPr id="3" name="Content Placeholder 2"/>
          <p:cNvSpPr>
            <a:spLocks noGrp="1"/>
          </p:cNvSpPr>
          <p:nvPr>
            <p:ph idx="1"/>
          </p:nvPr>
        </p:nvSpPr>
        <p:spPr>
          <a:xfrm>
            <a:off x="6550742" y="1615331"/>
            <a:ext cx="4520381" cy="573446"/>
          </a:xfrm>
          <a:solidFill>
            <a:schemeClr val="accent6">
              <a:lumMod val="20000"/>
              <a:lumOff val="80000"/>
            </a:schemeClr>
          </a:solidFill>
        </p:spPr>
        <p:txBody>
          <a:bodyPr/>
          <a:lstStyle/>
          <a:p>
            <a:pPr marL="0" indent="0">
              <a:buNone/>
            </a:pPr>
            <a:r>
              <a:rPr lang="en-US" b="1" dirty="0" smtClean="0"/>
              <a:t>Ample Reserves Equilibrium</a:t>
            </a:r>
            <a:endParaRPr lang="en-US" b="1" dirty="0"/>
          </a:p>
        </p:txBody>
      </p:sp>
      <p:pic>
        <p:nvPicPr>
          <p:cNvPr id="4" name="Picture 3"/>
          <p:cNvPicPr>
            <a:picLocks noChangeAspect="1"/>
          </p:cNvPicPr>
          <p:nvPr/>
        </p:nvPicPr>
        <p:blipFill>
          <a:blip r:embed="rId2"/>
          <a:stretch>
            <a:fillRect/>
          </a:stretch>
        </p:blipFill>
        <p:spPr>
          <a:xfrm>
            <a:off x="5708509" y="2113420"/>
            <a:ext cx="5903387" cy="4198480"/>
          </a:xfrm>
          <a:prstGeom prst="rect">
            <a:avLst/>
          </a:prstGeom>
        </p:spPr>
      </p:pic>
      <p:pic>
        <p:nvPicPr>
          <p:cNvPr id="5" name="Picture 4"/>
          <p:cNvPicPr>
            <a:picLocks noChangeAspect="1"/>
          </p:cNvPicPr>
          <p:nvPr/>
        </p:nvPicPr>
        <p:blipFill>
          <a:blip r:embed="rId3"/>
          <a:stretch>
            <a:fillRect/>
          </a:stretch>
        </p:blipFill>
        <p:spPr>
          <a:xfrm>
            <a:off x="287991" y="1995948"/>
            <a:ext cx="5420518" cy="3678790"/>
          </a:xfrm>
          <a:prstGeom prst="rect">
            <a:avLst/>
          </a:prstGeom>
        </p:spPr>
      </p:pic>
      <p:sp>
        <p:nvSpPr>
          <p:cNvPr id="6" name="Content Placeholder 2"/>
          <p:cNvSpPr txBox="1">
            <a:spLocks/>
          </p:cNvSpPr>
          <p:nvPr/>
        </p:nvSpPr>
        <p:spPr>
          <a:xfrm>
            <a:off x="1039742" y="1639915"/>
            <a:ext cx="4520381" cy="573446"/>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Limited Reserves Equilibrium</a:t>
            </a:r>
            <a:endParaRPr lang="en-US" b="1" dirty="0"/>
          </a:p>
        </p:txBody>
      </p:sp>
      <p:sp>
        <p:nvSpPr>
          <p:cNvPr id="8" name="Oval 7"/>
          <p:cNvSpPr/>
          <p:nvPr/>
        </p:nvSpPr>
        <p:spPr>
          <a:xfrm>
            <a:off x="8781861" y="4556268"/>
            <a:ext cx="2542780" cy="914400"/>
          </a:xfrm>
          <a:prstGeom prst="ellipse">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56903" y="5783041"/>
            <a:ext cx="3067251" cy="923330"/>
          </a:xfrm>
          <a:prstGeom prst="rect">
            <a:avLst/>
          </a:prstGeom>
          <a:noFill/>
        </p:spPr>
        <p:txBody>
          <a:bodyPr wrap="square" rtlCol="0">
            <a:spAutoFit/>
          </a:bodyPr>
          <a:lstStyle/>
          <a:p>
            <a:r>
              <a:rPr lang="en-US" dirty="0" smtClean="0"/>
              <a:t>For ample reserve economies we are always on the flat bottom part of the curve.</a:t>
            </a:r>
            <a:endParaRPr lang="en-US" dirty="0"/>
          </a:p>
        </p:txBody>
      </p:sp>
      <p:pic>
        <p:nvPicPr>
          <p:cNvPr id="10" name="Picture 9"/>
          <p:cNvPicPr>
            <a:picLocks noChangeAspect="1"/>
          </p:cNvPicPr>
          <p:nvPr/>
        </p:nvPicPr>
        <p:blipFill>
          <a:blip r:embed="rId4"/>
          <a:stretch>
            <a:fillRect/>
          </a:stretch>
        </p:blipFill>
        <p:spPr>
          <a:xfrm>
            <a:off x="1153857" y="4360978"/>
            <a:ext cx="504895" cy="390580"/>
          </a:xfrm>
          <a:prstGeom prst="rect">
            <a:avLst/>
          </a:prstGeom>
        </p:spPr>
      </p:pic>
      <p:pic>
        <p:nvPicPr>
          <p:cNvPr id="12" name="Picture 11"/>
          <p:cNvPicPr>
            <a:picLocks noChangeAspect="1"/>
          </p:cNvPicPr>
          <p:nvPr/>
        </p:nvPicPr>
        <p:blipFill>
          <a:blip r:embed="rId5"/>
          <a:stretch>
            <a:fillRect/>
          </a:stretch>
        </p:blipFill>
        <p:spPr>
          <a:xfrm>
            <a:off x="896646" y="3827295"/>
            <a:ext cx="762106" cy="381053"/>
          </a:xfrm>
          <a:prstGeom prst="rect">
            <a:avLst/>
          </a:prstGeom>
        </p:spPr>
      </p:pic>
      <p:pic>
        <p:nvPicPr>
          <p:cNvPr id="11" name="Picture 10"/>
          <p:cNvPicPr>
            <a:picLocks noChangeAspect="1"/>
          </p:cNvPicPr>
          <p:nvPr/>
        </p:nvPicPr>
        <p:blipFill>
          <a:blip r:embed="rId6"/>
          <a:stretch>
            <a:fillRect/>
          </a:stretch>
        </p:blipFill>
        <p:spPr>
          <a:xfrm>
            <a:off x="1115751" y="3825242"/>
            <a:ext cx="543001" cy="381053"/>
          </a:xfrm>
          <a:prstGeom prst="rect">
            <a:avLst/>
          </a:prstGeom>
        </p:spPr>
      </p:pic>
      <p:sp>
        <p:nvSpPr>
          <p:cNvPr id="13" name="Oval 12"/>
          <p:cNvSpPr/>
          <p:nvPr/>
        </p:nvSpPr>
        <p:spPr>
          <a:xfrm>
            <a:off x="2295089" y="3488151"/>
            <a:ext cx="923454" cy="913098"/>
          </a:xfrm>
          <a:prstGeom prst="ellipse">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7744" y="5470668"/>
            <a:ext cx="3067251" cy="1200329"/>
          </a:xfrm>
          <a:prstGeom prst="rect">
            <a:avLst/>
          </a:prstGeom>
          <a:noFill/>
        </p:spPr>
        <p:txBody>
          <a:bodyPr wrap="square" rtlCol="0">
            <a:spAutoFit/>
          </a:bodyPr>
          <a:lstStyle/>
          <a:p>
            <a:r>
              <a:rPr lang="en-US" dirty="0" smtClean="0"/>
              <a:t>For limited reserve economies we are typically on the downward sloping part of the curve.</a:t>
            </a:r>
            <a:endParaRPr lang="en-US" dirty="0"/>
          </a:p>
        </p:txBody>
      </p:sp>
    </p:spTree>
    <p:extLst>
      <p:ext uri="{BB962C8B-B14F-4D97-AF65-F5344CB8AC3E}">
        <p14:creationId xmlns:p14="http://schemas.microsoft.com/office/powerpoint/2010/main" val="3564020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Draw a Market for Reserves graph where the economy has ample reserves. Show an ample reserves equilibrium. </a:t>
            </a:r>
            <a:endParaRPr lang="en-US" dirty="0"/>
          </a:p>
        </p:txBody>
      </p:sp>
      <p:pic>
        <p:nvPicPr>
          <p:cNvPr id="4" name="Picture 3"/>
          <p:cNvPicPr>
            <a:picLocks noChangeAspect="1"/>
          </p:cNvPicPr>
          <p:nvPr/>
        </p:nvPicPr>
        <p:blipFill>
          <a:blip r:embed="rId2"/>
          <a:stretch>
            <a:fillRect/>
          </a:stretch>
        </p:blipFill>
        <p:spPr>
          <a:xfrm>
            <a:off x="3124727" y="2619147"/>
            <a:ext cx="5725263" cy="4071798"/>
          </a:xfrm>
          <a:prstGeom prst="rect">
            <a:avLst/>
          </a:prstGeom>
        </p:spPr>
      </p:pic>
    </p:spTree>
    <p:extLst>
      <p:ext uri="{BB962C8B-B14F-4D97-AF65-F5344CB8AC3E}">
        <p14:creationId xmlns:p14="http://schemas.microsoft.com/office/powerpoint/2010/main" val="89591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Monetary Policy in an Ample Reserves Economy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78160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612" y="165948"/>
            <a:ext cx="10515600" cy="793719"/>
          </a:xfrm>
        </p:spPr>
        <p:txBody>
          <a:bodyPr/>
          <a:lstStyle/>
          <a:p>
            <a:r>
              <a:rPr lang="en-US" dirty="0" smtClean="0"/>
              <a:t>Monetary Policy with Ample Reserves</a:t>
            </a:r>
            <a:endParaRPr lang="en-US" dirty="0"/>
          </a:p>
        </p:txBody>
      </p:sp>
      <p:sp>
        <p:nvSpPr>
          <p:cNvPr id="3" name="Content Placeholder 2"/>
          <p:cNvSpPr>
            <a:spLocks noGrp="1"/>
          </p:cNvSpPr>
          <p:nvPr>
            <p:ph idx="1"/>
          </p:nvPr>
        </p:nvSpPr>
        <p:spPr>
          <a:xfrm>
            <a:off x="480514" y="959667"/>
            <a:ext cx="10773698" cy="1919993"/>
          </a:xfrm>
        </p:spPr>
        <p:txBody>
          <a:bodyPr>
            <a:normAutofit/>
          </a:bodyPr>
          <a:lstStyle/>
          <a:p>
            <a:r>
              <a:rPr lang="en-US" dirty="0" smtClean="0"/>
              <a:t>MP in an ample reserves economy is done by:</a:t>
            </a:r>
            <a:endParaRPr lang="en-US" dirty="0"/>
          </a:p>
        </p:txBody>
      </p:sp>
      <p:sp>
        <p:nvSpPr>
          <p:cNvPr id="4" name="TextBox 3"/>
          <p:cNvSpPr txBox="1"/>
          <p:nvPr/>
        </p:nvSpPr>
        <p:spPr>
          <a:xfrm>
            <a:off x="9580734" y="134321"/>
            <a:ext cx="2243092" cy="1169551"/>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Monetary Policy (in an ample reserves economy) is done by changing the administered interest rates. </a:t>
            </a:r>
            <a:endParaRPr lang="en-US" sz="1400" dirty="0">
              <a:solidFill>
                <a:srgbClr val="FF0000"/>
              </a:solidFill>
            </a:endParaRPr>
          </a:p>
        </p:txBody>
      </p:sp>
      <p:sp>
        <p:nvSpPr>
          <p:cNvPr id="6" name="TextBox 5"/>
          <p:cNvSpPr txBox="1"/>
          <p:nvPr/>
        </p:nvSpPr>
        <p:spPr>
          <a:xfrm>
            <a:off x="3883213" y="6076604"/>
            <a:ext cx="3968299" cy="646331"/>
          </a:xfrm>
          <a:prstGeom prst="rect">
            <a:avLst/>
          </a:prstGeom>
          <a:solidFill>
            <a:schemeClr val="accent1">
              <a:lumMod val="20000"/>
              <a:lumOff val="80000"/>
            </a:schemeClr>
          </a:solidFill>
        </p:spPr>
        <p:txBody>
          <a:bodyPr wrap="square" rtlCol="0">
            <a:spAutoFit/>
          </a:bodyPr>
          <a:lstStyle/>
          <a:p>
            <a:r>
              <a:rPr lang="en-US" dirty="0" smtClean="0"/>
              <a:t>Note: The most important administered rate is the interest on reserves.</a:t>
            </a:r>
            <a:endParaRPr lang="en-US" dirty="0"/>
          </a:p>
        </p:txBody>
      </p:sp>
      <p:sp>
        <p:nvSpPr>
          <p:cNvPr id="7" name="Content Placeholder 2"/>
          <p:cNvSpPr txBox="1">
            <a:spLocks/>
          </p:cNvSpPr>
          <p:nvPr/>
        </p:nvSpPr>
        <p:spPr>
          <a:xfrm>
            <a:off x="6627084" y="1472749"/>
            <a:ext cx="4520381" cy="444880"/>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Contractionary MP</a:t>
            </a:r>
          </a:p>
        </p:txBody>
      </p:sp>
      <p:sp>
        <p:nvSpPr>
          <p:cNvPr id="8" name="Content Placeholder 2"/>
          <p:cNvSpPr txBox="1">
            <a:spLocks/>
          </p:cNvSpPr>
          <p:nvPr/>
        </p:nvSpPr>
        <p:spPr>
          <a:xfrm>
            <a:off x="738612" y="1491766"/>
            <a:ext cx="4520381" cy="397745"/>
          </a:xfrm>
          <a:prstGeom prst="rect">
            <a:avLst/>
          </a:prstGeom>
          <a:solidFill>
            <a:schemeClr val="accent2">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Expansionary MP</a:t>
            </a:r>
            <a:endParaRPr lang="en-US" b="1" dirty="0"/>
          </a:p>
        </p:txBody>
      </p:sp>
      <p:sp>
        <p:nvSpPr>
          <p:cNvPr id="9" name="TextBox 8"/>
          <p:cNvSpPr txBox="1"/>
          <p:nvPr/>
        </p:nvSpPr>
        <p:spPr>
          <a:xfrm>
            <a:off x="645621" y="2028450"/>
            <a:ext cx="4706361" cy="646331"/>
          </a:xfrm>
          <a:prstGeom prst="rect">
            <a:avLst/>
          </a:prstGeom>
          <a:noFill/>
        </p:spPr>
        <p:txBody>
          <a:bodyPr wrap="square" rtlCol="0">
            <a:spAutoFit/>
          </a:bodyPr>
          <a:lstStyle/>
          <a:p>
            <a:r>
              <a:rPr lang="en-US" dirty="0" smtClean="0"/>
              <a:t>↓Administered Interest Rates → ↓Policy Rate → ↑Investment and Consumption → ↑AD </a:t>
            </a:r>
            <a:endParaRPr lang="en-US" dirty="0"/>
          </a:p>
        </p:txBody>
      </p:sp>
      <p:pic>
        <p:nvPicPr>
          <p:cNvPr id="10" name="Picture 9"/>
          <p:cNvPicPr>
            <a:picLocks noChangeAspect="1"/>
          </p:cNvPicPr>
          <p:nvPr/>
        </p:nvPicPr>
        <p:blipFill>
          <a:blip r:embed="rId2"/>
          <a:stretch>
            <a:fillRect/>
          </a:stretch>
        </p:blipFill>
        <p:spPr>
          <a:xfrm>
            <a:off x="122751" y="2958294"/>
            <a:ext cx="2512383" cy="2079219"/>
          </a:xfrm>
          <a:prstGeom prst="rect">
            <a:avLst/>
          </a:prstGeom>
        </p:spPr>
      </p:pic>
      <p:pic>
        <p:nvPicPr>
          <p:cNvPr id="11" name="Picture 10"/>
          <p:cNvPicPr>
            <a:picLocks noChangeAspect="1"/>
          </p:cNvPicPr>
          <p:nvPr/>
        </p:nvPicPr>
        <p:blipFill>
          <a:blip r:embed="rId3"/>
          <a:stretch>
            <a:fillRect/>
          </a:stretch>
        </p:blipFill>
        <p:spPr>
          <a:xfrm>
            <a:off x="5602913" y="3050895"/>
            <a:ext cx="3000759" cy="2307307"/>
          </a:xfrm>
          <a:prstGeom prst="rect">
            <a:avLst/>
          </a:prstGeom>
        </p:spPr>
      </p:pic>
      <p:sp>
        <p:nvSpPr>
          <p:cNvPr id="13" name="TextBox 12"/>
          <p:cNvSpPr txBox="1"/>
          <p:nvPr/>
        </p:nvSpPr>
        <p:spPr>
          <a:xfrm>
            <a:off x="6441104" y="2081924"/>
            <a:ext cx="4706361" cy="646331"/>
          </a:xfrm>
          <a:prstGeom prst="rect">
            <a:avLst/>
          </a:prstGeom>
          <a:noFill/>
        </p:spPr>
        <p:txBody>
          <a:bodyPr wrap="square" rtlCol="0">
            <a:spAutoFit/>
          </a:bodyPr>
          <a:lstStyle/>
          <a:p>
            <a:r>
              <a:rPr lang="en-US" dirty="0"/>
              <a:t>↑ </a:t>
            </a:r>
            <a:r>
              <a:rPr lang="en-US" dirty="0" smtClean="0"/>
              <a:t>Administered Interest Rates → </a:t>
            </a:r>
            <a:r>
              <a:rPr lang="en-US" dirty="0"/>
              <a:t>↑ </a:t>
            </a:r>
            <a:r>
              <a:rPr lang="en-US" dirty="0" smtClean="0"/>
              <a:t>Policy Rate → </a:t>
            </a:r>
            <a:r>
              <a:rPr lang="en-US" dirty="0"/>
              <a:t>↓ </a:t>
            </a:r>
            <a:r>
              <a:rPr lang="en-US" dirty="0" smtClean="0"/>
              <a:t>Investment and Consumption → </a:t>
            </a:r>
            <a:r>
              <a:rPr lang="en-US" dirty="0"/>
              <a:t>↓ </a:t>
            </a:r>
            <a:r>
              <a:rPr lang="en-US" dirty="0" smtClean="0"/>
              <a:t>AD </a:t>
            </a:r>
            <a:endParaRPr lang="en-US" dirty="0"/>
          </a:p>
        </p:txBody>
      </p:sp>
      <p:pic>
        <p:nvPicPr>
          <p:cNvPr id="14" name="Picture 13"/>
          <p:cNvPicPr>
            <a:picLocks noChangeAspect="1"/>
          </p:cNvPicPr>
          <p:nvPr/>
        </p:nvPicPr>
        <p:blipFill>
          <a:blip r:embed="rId4"/>
          <a:stretch>
            <a:fillRect/>
          </a:stretch>
        </p:blipFill>
        <p:spPr>
          <a:xfrm>
            <a:off x="2713966" y="2924362"/>
            <a:ext cx="2338493" cy="2048161"/>
          </a:xfrm>
          <a:prstGeom prst="rect">
            <a:avLst/>
          </a:prstGeom>
        </p:spPr>
      </p:pic>
      <p:pic>
        <p:nvPicPr>
          <p:cNvPr id="15" name="Picture 14"/>
          <p:cNvPicPr>
            <a:picLocks noChangeAspect="1"/>
          </p:cNvPicPr>
          <p:nvPr/>
        </p:nvPicPr>
        <p:blipFill>
          <a:blip r:embed="rId5"/>
          <a:stretch>
            <a:fillRect/>
          </a:stretch>
        </p:blipFill>
        <p:spPr>
          <a:xfrm>
            <a:off x="8959308" y="3001370"/>
            <a:ext cx="2734057" cy="2472570"/>
          </a:xfrm>
          <a:prstGeom prst="rect">
            <a:avLst/>
          </a:prstGeom>
        </p:spPr>
      </p:pic>
    </p:spTree>
    <p:extLst>
      <p:ext uri="{BB962C8B-B14F-4D97-AF65-F5344CB8AC3E}">
        <p14:creationId xmlns:p14="http://schemas.microsoft.com/office/powerpoint/2010/main" val="407362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sz="4400" dirty="0" smtClean="0"/>
              <a:t>Remember that for all types of MP. </a:t>
            </a:r>
          </a:p>
          <a:p>
            <a:pPr lvl="1"/>
            <a:r>
              <a:rPr lang="en-US" sz="4000" b="1" dirty="0" smtClean="0"/>
              <a:t>Increase any IR -&gt; contractionary MP</a:t>
            </a:r>
          </a:p>
          <a:p>
            <a:pPr lvl="1"/>
            <a:r>
              <a:rPr lang="en-US" sz="4000" b="1" dirty="0" smtClean="0"/>
              <a:t>Decrease any IR -&gt; expansionary MP</a:t>
            </a:r>
          </a:p>
          <a:p>
            <a:pPr lvl="2"/>
            <a:r>
              <a:rPr lang="en-US" dirty="0" smtClean="0"/>
              <a:t>So if you are unsure of a question, this simple fact will give you a chance to guess the right answer. </a:t>
            </a:r>
            <a:endParaRPr lang="en-US" dirty="0"/>
          </a:p>
        </p:txBody>
      </p:sp>
    </p:spTree>
    <p:extLst>
      <p:ext uri="{BB962C8B-B14F-4D97-AF65-F5344CB8AC3E}">
        <p14:creationId xmlns:p14="http://schemas.microsoft.com/office/powerpoint/2010/main" val="1442216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064659" cy="4351338"/>
          </a:xfrm>
        </p:spPr>
        <p:txBody>
          <a:bodyPr>
            <a:normAutofit lnSpcReduction="10000"/>
          </a:bodyPr>
          <a:lstStyle/>
          <a:p>
            <a:r>
              <a:rPr lang="en-US" dirty="0" smtClean="0"/>
              <a:t>If the Fed wants to conduct contractionary MP in an ample reserves economy, what should it do with its administered interest rates?</a:t>
            </a:r>
          </a:p>
          <a:p>
            <a:r>
              <a:rPr lang="en-US" dirty="0" smtClean="0">
                <a:solidFill>
                  <a:srgbClr val="FF0000"/>
                </a:solidFill>
              </a:rPr>
              <a:t>It should increase the administered rates which will change the policy rate which will then decrease investment and consumption which will decrease AD.</a:t>
            </a:r>
          </a:p>
        </p:txBody>
      </p:sp>
      <p:pic>
        <p:nvPicPr>
          <p:cNvPr id="5" name="Picture 4"/>
          <p:cNvPicPr>
            <a:picLocks noChangeAspect="1"/>
          </p:cNvPicPr>
          <p:nvPr/>
        </p:nvPicPr>
        <p:blipFill>
          <a:blip r:embed="rId2"/>
          <a:stretch>
            <a:fillRect/>
          </a:stretch>
        </p:blipFill>
        <p:spPr>
          <a:xfrm>
            <a:off x="6581344" y="293225"/>
            <a:ext cx="4410691" cy="3381847"/>
          </a:xfrm>
          <a:prstGeom prst="rect">
            <a:avLst/>
          </a:prstGeom>
        </p:spPr>
      </p:pic>
      <p:pic>
        <p:nvPicPr>
          <p:cNvPr id="6" name="Picture 5"/>
          <p:cNvPicPr>
            <a:picLocks noChangeAspect="1"/>
          </p:cNvPicPr>
          <p:nvPr/>
        </p:nvPicPr>
        <p:blipFill>
          <a:blip r:embed="rId3"/>
          <a:stretch>
            <a:fillRect/>
          </a:stretch>
        </p:blipFill>
        <p:spPr>
          <a:xfrm>
            <a:off x="7396029" y="3582785"/>
            <a:ext cx="3441980" cy="3112787"/>
          </a:xfrm>
          <a:prstGeom prst="rect">
            <a:avLst/>
          </a:prstGeom>
        </p:spPr>
      </p:pic>
    </p:spTree>
    <p:extLst>
      <p:ext uri="{BB962C8B-B14F-4D97-AF65-F5344CB8AC3E}">
        <p14:creationId xmlns:p14="http://schemas.microsoft.com/office/powerpoint/2010/main" val="407442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Using the market for reserves, show how the CB can conduct expansionary and contractionary MP in an ample reserves economy. </a:t>
            </a:r>
            <a:endParaRPr lang="en-US" dirty="0"/>
          </a:p>
        </p:txBody>
      </p:sp>
      <p:pic>
        <p:nvPicPr>
          <p:cNvPr id="8" name="Picture 7"/>
          <p:cNvPicPr>
            <a:picLocks noChangeAspect="1"/>
          </p:cNvPicPr>
          <p:nvPr/>
        </p:nvPicPr>
        <p:blipFill>
          <a:blip r:embed="rId2"/>
          <a:stretch>
            <a:fillRect/>
          </a:stretch>
        </p:blipFill>
        <p:spPr>
          <a:xfrm>
            <a:off x="1413020" y="2812531"/>
            <a:ext cx="8649907" cy="3305636"/>
          </a:xfrm>
          <a:prstGeom prst="rect">
            <a:avLst/>
          </a:prstGeom>
        </p:spPr>
      </p:pic>
    </p:spTree>
    <p:extLst>
      <p:ext uri="{BB962C8B-B14F-4D97-AF65-F5344CB8AC3E}">
        <p14:creationId xmlns:p14="http://schemas.microsoft.com/office/powerpoint/2010/main" val="23260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019800" y="1366682"/>
            <a:ext cx="4540045" cy="155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8146"/>
            <a:ext cx="10515600" cy="647598"/>
          </a:xfrm>
        </p:spPr>
        <p:txBody>
          <a:bodyPr>
            <a:normAutofit fontScale="90000"/>
          </a:bodyPr>
          <a:lstStyle/>
          <a:p>
            <a:r>
              <a:rPr lang="en-US" dirty="0" smtClean="0"/>
              <a:t>Monetary Policy Tools Summary</a:t>
            </a:r>
            <a:endParaRPr lang="en-US" dirty="0"/>
          </a:p>
        </p:txBody>
      </p:sp>
      <p:sp>
        <p:nvSpPr>
          <p:cNvPr id="4" name="Content Placeholder 3"/>
          <p:cNvSpPr>
            <a:spLocks noGrp="1"/>
          </p:cNvSpPr>
          <p:nvPr>
            <p:ph sz="half" idx="1"/>
          </p:nvPr>
        </p:nvSpPr>
        <p:spPr>
          <a:xfrm>
            <a:off x="608371" y="1019380"/>
            <a:ext cx="5181600" cy="4351338"/>
          </a:xfrm>
          <a:solidFill>
            <a:schemeClr val="accent6">
              <a:lumMod val="20000"/>
              <a:lumOff val="80000"/>
            </a:schemeClr>
          </a:solidFill>
        </p:spPr>
        <p:txBody>
          <a:bodyPr>
            <a:normAutofit lnSpcReduction="10000"/>
          </a:bodyPr>
          <a:lstStyle/>
          <a:p>
            <a:pPr marL="0" indent="0">
              <a:buNone/>
            </a:pPr>
            <a:r>
              <a:rPr lang="en-US" sz="3200" b="1" u="sng" dirty="0" smtClean="0"/>
              <a:t>Limited Reserves Economy</a:t>
            </a:r>
          </a:p>
          <a:p>
            <a:r>
              <a:rPr lang="en-US" sz="3200" dirty="0" smtClean="0"/>
              <a:t>Change the Money Supply using:</a:t>
            </a:r>
          </a:p>
          <a:p>
            <a:pPr lvl="1"/>
            <a:r>
              <a:rPr lang="en-US" sz="2800" dirty="0" smtClean="0"/>
              <a:t>Open Market Operations (OMO)</a:t>
            </a:r>
          </a:p>
          <a:p>
            <a:pPr lvl="1"/>
            <a:r>
              <a:rPr lang="en-US" sz="2800" dirty="0" smtClean="0"/>
              <a:t>Required Reserve Ratio</a:t>
            </a:r>
          </a:p>
          <a:p>
            <a:pPr lvl="1"/>
            <a:r>
              <a:rPr lang="en-US" sz="2800" dirty="0" smtClean="0"/>
              <a:t>Discount Rate</a:t>
            </a:r>
            <a:endParaRPr lang="en-US" sz="2800" dirty="0"/>
          </a:p>
        </p:txBody>
      </p:sp>
      <p:sp>
        <p:nvSpPr>
          <p:cNvPr id="5" name="Content Placeholder 4"/>
          <p:cNvSpPr>
            <a:spLocks noGrp="1"/>
          </p:cNvSpPr>
          <p:nvPr>
            <p:ph sz="half" idx="2"/>
          </p:nvPr>
        </p:nvSpPr>
        <p:spPr>
          <a:xfrm>
            <a:off x="6172200" y="1019380"/>
            <a:ext cx="5181600" cy="4351338"/>
          </a:xfrm>
          <a:ln>
            <a:solidFill>
              <a:schemeClr val="tx1"/>
            </a:solidFill>
          </a:ln>
        </p:spPr>
        <p:txBody>
          <a:bodyPr>
            <a:normAutofit lnSpcReduction="10000"/>
          </a:bodyPr>
          <a:lstStyle/>
          <a:p>
            <a:pPr marL="0" indent="0">
              <a:buNone/>
            </a:pPr>
            <a:r>
              <a:rPr lang="en-US" sz="3200" b="1" u="sng" dirty="0" smtClean="0"/>
              <a:t>Ample Reserves Economy</a:t>
            </a:r>
          </a:p>
          <a:p>
            <a:r>
              <a:rPr lang="en-US" dirty="0" smtClean="0"/>
              <a:t>Administered Interest Rates</a:t>
            </a:r>
          </a:p>
          <a:p>
            <a:pPr lvl="1"/>
            <a:r>
              <a:rPr lang="en-US" dirty="0" smtClean="0"/>
              <a:t>Interest on Reserves (IOR)</a:t>
            </a:r>
          </a:p>
          <a:p>
            <a:pPr lvl="1"/>
            <a:r>
              <a:rPr lang="en-US" dirty="0" smtClean="0"/>
              <a:t>Discount Rate</a:t>
            </a:r>
            <a:endParaRPr lang="en-US" dirty="0"/>
          </a:p>
          <a:p>
            <a:endParaRPr lang="en-US" dirty="0" smtClean="0"/>
          </a:p>
          <a:p>
            <a:endParaRPr lang="en-US" dirty="0"/>
          </a:p>
          <a:p>
            <a:endParaRPr lang="en-US" dirty="0"/>
          </a:p>
          <a:p>
            <a:r>
              <a:rPr lang="en-US" dirty="0" smtClean="0"/>
              <a:t>Will effect the market interest rate = federal funds rate = </a:t>
            </a:r>
            <a:r>
              <a:rPr lang="en-US" smtClean="0"/>
              <a:t>policy rate</a:t>
            </a:r>
            <a:endParaRPr lang="en-US" dirty="0" smtClean="0"/>
          </a:p>
        </p:txBody>
      </p:sp>
      <p:sp>
        <p:nvSpPr>
          <p:cNvPr id="3" name="Down Arrow 2"/>
          <p:cNvSpPr/>
          <p:nvPr/>
        </p:nvSpPr>
        <p:spPr>
          <a:xfrm rot="1235299">
            <a:off x="7138220" y="2895164"/>
            <a:ext cx="589935" cy="125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15845" y="5416909"/>
            <a:ext cx="8898194" cy="1200329"/>
          </a:xfrm>
          <a:prstGeom prst="rect">
            <a:avLst/>
          </a:prstGeom>
          <a:solidFill>
            <a:schemeClr val="accent4">
              <a:lumMod val="20000"/>
              <a:lumOff val="80000"/>
            </a:schemeClr>
          </a:solidFill>
        </p:spPr>
        <p:txBody>
          <a:bodyPr wrap="square" rtlCol="0">
            <a:spAutoFit/>
          </a:bodyPr>
          <a:lstStyle/>
          <a:p>
            <a:r>
              <a:rPr lang="en-US" sz="2400" b="1" u="sng" dirty="0" smtClean="0"/>
              <a:t>Similarities in both cases</a:t>
            </a:r>
          </a:p>
          <a:p>
            <a:r>
              <a:rPr lang="en-US" sz="2400" dirty="0" smtClean="0"/>
              <a:t>In </a:t>
            </a:r>
            <a:r>
              <a:rPr lang="en-US" sz="2400" dirty="0" smtClean="0">
                <a:solidFill>
                  <a:srgbClr val="00B0F0"/>
                </a:solidFill>
              </a:rPr>
              <a:t>both cases</a:t>
            </a:r>
            <a:r>
              <a:rPr lang="en-US" sz="2400" dirty="0" smtClean="0"/>
              <a:t>, the </a:t>
            </a:r>
            <a:r>
              <a:rPr lang="en-US" sz="2400" dirty="0" smtClean="0">
                <a:solidFill>
                  <a:srgbClr val="00B0F0"/>
                </a:solidFill>
              </a:rPr>
              <a:t>goal</a:t>
            </a:r>
            <a:r>
              <a:rPr lang="en-US" sz="2400" dirty="0" smtClean="0"/>
              <a:t> is still just </a:t>
            </a:r>
            <a:r>
              <a:rPr lang="en-US" sz="2400" dirty="0" smtClean="0">
                <a:solidFill>
                  <a:srgbClr val="00B0F0"/>
                </a:solidFill>
              </a:rPr>
              <a:t>to affect the interest rate</a:t>
            </a:r>
            <a:r>
              <a:rPr lang="en-US" sz="2400" dirty="0" smtClean="0"/>
              <a:t>! Therefore, lower IR = expansionary MP, higher IR = contractionary MP. </a:t>
            </a:r>
            <a:endParaRPr lang="en-US" sz="2400" dirty="0"/>
          </a:p>
        </p:txBody>
      </p:sp>
    </p:spTree>
    <p:extLst>
      <p:ext uri="{BB962C8B-B14F-4D97-AF65-F5344CB8AC3E}">
        <p14:creationId xmlns:p14="http://schemas.microsoft.com/office/powerpoint/2010/main" val="1705349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91439" y="1637607"/>
            <a:ext cx="8720051" cy="46385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867" y="153459"/>
            <a:ext cx="7188200" cy="583142"/>
          </a:xfrm>
        </p:spPr>
        <p:txBody>
          <a:bodyPr>
            <a:noAutofit/>
          </a:bodyPr>
          <a:lstStyle/>
          <a:p>
            <a:r>
              <a:rPr lang="en-US" sz="2800" dirty="0" smtClean="0"/>
              <a:t>Three  Tools of Changing Money Supply for Monetary Policy</a:t>
            </a:r>
            <a:endParaRPr lang="en-US" sz="2800" dirty="0"/>
          </a:p>
        </p:txBody>
      </p:sp>
      <p:sp>
        <p:nvSpPr>
          <p:cNvPr id="3" name="Content Placeholder 2"/>
          <p:cNvSpPr>
            <a:spLocks noGrp="1"/>
          </p:cNvSpPr>
          <p:nvPr>
            <p:ph idx="1"/>
          </p:nvPr>
        </p:nvSpPr>
        <p:spPr>
          <a:xfrm>
            <a:off x="279403" y="2094356"/>
            <a:ext cx="2751664" cy="2131881"/>
          </a:xfrm>
          <a:solidFill>
            <a:schemeClr val="tx2">
              <a:lumMod val="20000"/>
              <a:lumOff val="80000"/>
            </a:schemeClr>
          </a:solidFill>
        </p:spPr>
        <p:txBody>
          <a:bodyPr>
            <a:normAutofit fontScale="92500" lnSpcReduction="20000"/>
          </a:bodyPr>
          <a:lstStyle/>
          <a:p>
            <a:pPr marL="514350" indent="-514350">
              <a:buFont typeface="+mj-lt"/>
              <a:buAutoNum type="arabicPeriod"/>
            </a:pPr>
            <a:r>
              <a:rPr lang="en-US" sz="1600" b="1" dirty="0" smtClean="0">
                <a:solidFill>
                  <a:srgbClr val="00B0F0"/>
                </a:solidFill>
              </a:rPr>
              <a:t>Open Market Operations (OMO)</a:t>
            </a:r>
          </a:p>
          <a:p>
            <a:pPr lvl="1"/>
            <a:r>
              <a:rPr lang="en-US" sz="1400" b="1" dirty="0" smtClean="0"/>
              <a:t>Buy bonds </a:t>
            </a:r>
            <a:r>
              <a:rPr lang="en-US" sz="1400" dirty="0" smtClean="0"/>
              <a:t>= </a:t>
            </a:r>
            <a:r>
              <a:rPr lang="en-US" sz="1400" dirty="0"/>
              <a:t>increase the money supply -&gt; decrease the interest rate</a:t>
            </a:r>
          </a:p>
          <a:p>
            <a:pPr lvl="1"/>
            <a:r>
              <a:rPr lang="en-US" sz="1400" b="1" dirty="0" smtClean="0"/>
              <a:t>Sell Bonds </a:t>
            </a:r>
            <a:r>
              <a:rPr lang="en-US" sz="1400" dirty="0" smtClean="0"/>
              <a:t>= </a:t>
            </a:r>
            <a:r>
              <a:rPr lang="en-US" sz="1400" dirty="0"/>
              <a:t>decrease the money supply -&gt; increase interest </a:t>
            </a:r>
            <a:r>
              <a:rPr lang="en-US" sz="1400" dirty="0" smtClean="0"/>
              <a:t>rate</a:t>
            </a:r>
          </a:p>
          <a:p>
            <a:pPr lvl="1"/>
            <a:r>
              <a:rPr lang="en-US" sz="1400" dirty="0" smtClean="0"/>
              <a:t>Remember: </a:t>
            </a:r>
            <a:r>
              <a:rPr lang="en-US" sz="1400" dirty="0" smtClean="0">
                <a:solidFill>
                  <a:srgbClr val="00B050"/>
                </a:solidFill>
              </a:rPr>
              <a:t>B</a:t>
            </a:r>
            <a:r>
              <a:rPr lang="en-US" sz="1400" dirty="0" smtClean="0"/>
              <a:t>uy Bonds = </a:t>
            </a:r>
            <a:r>
              <a:rPr lang="en-US" sz="1400" dirty="0" smtClean="0">
                <a:solidFill>
                  <a:srgbClr val="00B050"/>
                </a:solidFill>
              </a:rPr>
              <a:t>B</a:t>
            </a:r>
            <a:r>
              <a:rPr lang="en-US" sz="1400" dirty="0" smtClean="0"/>
              <a:t>ig (increase money supply), </a:t>
            </a:r>
            <a:r>
              <a:rPr lang="en-US" sz="1400" dirty="0" smtClean="0">
                <a:solidFill>
                  <a:srgbClr val="FF0000"/>
                </a:solidFill>
              </a:rPr>
              <a:t>S</a:t>
            </a:r>
            <a:r>
              <a:rPr lang="en-US" sz="1400" dirty="0" smtClean="0"/>
              <a:t>ell Bonds = </a:t>
            </a:r>
            <a:r>
              <a:rPr lang="en-US" sz="1400" dirty="0" smtClean="0">
                <a:solidFill>
                  <a:srgbClr val="FF0000"/>
                </a:solidFill>
              </a:rPr>
              <a:t>S</a:t>
            </a:r>
            <a:r>
              <a:rPr lang="en-US" sz="1400" dirty="0" smtClean="0"/>
              <a:t>mall (decrease money supply)</a:t>
            </a:r>
          </a:p>
          <a:p>
            <a:pPr lvl="1"/>
            <a:endParaRPr lang="en-US" dirty="0"/>
          </a:p>
        </p:txBody>
      </p:sp>
      <p:sp>
        <p:nvSpPr>
          <p:cNvPr id="5" name="TextBox 4"/>
          <p:cNvSpPr txBox="1"/>
          <p:nvPr/>
        </p:nvSpPr>
        <p:spPr>
          <a:xfrm>
            <a:off x="3261418" y="2442280"/>
            <a:ext cx="2221766" cy="1569660"/>
          </a:xfrm>
          <a:prstGeom prst="rect">
            <a:avLst/>
          </a:prstGeom>
          <a:solidFill>
            <a:schemeClr val="bg1">
              <a:lumMod val="60000"/>
              <a:lumOff val="40000"/>
            </a:schemeClr>
          </a:solidFill>
          <a:ln>
            <a:solidFill>
              <a:schemeClr val="bg2">
                <a:lumMod val="90000"/>
              </a:schemeClr>
            </a:solidFill>
          </a:ln>
        </p:spPr>
        <p:txBody>
          <a:bodyPr wrap="square" rtlCol="0">
            <a:spAutoFit/>
          </a:bodyPr>
          <a:lstStyle/>
          <a:p>
            <a:r>
              <a:rPr lang="en-US" sz="1200" b="1" dirty="0" smtClean="0">
                <a:solidFill>
                  <a:srgbClr val="00B0F0"/>
                </a:solidFill>
              </a:rPr>
              <a:t>2. Required </a:t>
            </a:r>
            <a:r>
              <a:rPr lang="en-US" sz="1200" b="1" dirty="0">
                <a:solidFill>
                  <a:srgbClr val="00B0F0"/>
                </a:solidFill>
              </a:rPr>
              <a:t>Reserve Ratio (RRR)</a:t>
            </a:r>
          </a:p>
          <a:p>
            <a:pPr lvl="1"/>
            <a:r>
              <a:rPr lang="en-US" sz="1200" b="1" dirty="0"/>
              <a:t>Increase RRR </a:t>
            </a:r>
            <a:r>
              <a:rPr lang="en-US" sz="1200" dirty="0"/>
              <a:t>– decrease the money supply -&gt; increase interest rate</a:t>
            </a:r>
          </a:p>
          <a:p>
            <a:pPr lvl="1"/>
            <a:r>
              <a:rPr lang="en-US" sz="1200" b="1" dirty="0"/>
              <a:t>Decrease RRR </a:t>
            </a:r>
            <a:r>
              <a:rPr lang="en-US" sz="1200" dirty="0"/>
              <a:t>– increase the money supply -&gt; decrease the interest </a:t>
            </a:r>
            <a:r>
              <a:rPr lang="en-US" sz="1200" dirty="0" smtClean="0"/>
              <a:t>rate</a:t>
            </a:r>
            <a:endParaRPr lang="en-US" sz="1200" dirty="0"/>
          </a:p>
        </p:txBody>
      </p:sp>
      <p:sp>
        <p:nvSpPr>
          <p:cNvPr id="6" name="TextBox 5"/>
          <p:cNvSpPr txBox="1"/>
          <p:nvPr/>
        </p:nvSpPr>
        <p:spPr>
          <a:xfrm>
            <a:off x="5834266" y="2232964"/>
            <a:ext cx="2246284" cy="1785104"/>
          </a:xfrm>
          <a:prstGeom prst="rect">
            <a:avLst/>
          </a:prstGeom>
          <a:solidFill>
            <a:schemeClr val="accent6">
              <a:lumMod val="40000"/>
              <a:lumOff val="60000"/>
            </a:schemeClr>
          </a:solidFill>
        </p:spPr>
        <p:txBody>
          <a:bodyPr wrap="square" rtlCol="0">
            <a:spAutoFit/>
          </a:bodyPr>
          <a:lstStyle/>
          <a:p>
            <a:r>
              <a:rPr lang="en-US" sz="1400" dirty="0" smtClean="0"/>
              <a:t>3. </a:t>
            </a:r>
            <a:r>
              <a:rPr lang="en-US" sz="1400" b="1" dirty="0" smtClean="0">
                <a:solidFill>
                  <a:srgbClr val="00B0F0"/>
                </a:solidFill>
              </a:rPr>
              <a:t>Discount </a:t>
            </a:r>
            <a:r>
              <a:rPr lang="en-US" sz="1400" b="1" dirty="0">
                <a:solidFill>
                  <a:srgbClr val="00B0F0"/>
                </a:solidFill>
              </a:rPr>
              <a:t>Rate </a:t>
            </a:r>
            <a:endParaRPr lang="en-US" sz="1400" b="1" dirty="0" smtClean="0">
              <a:solidFill>
                <a:srgbClr val="00B0F0"/>
              </a:solidFill>
            </a:endParaRPr>
          </a:p>
          <a:p>
            <a:pPr lvl="1"/>
            <a:r>
              <a:rPr lang="en-US" sz="1200" b="1" dirty="0" smtClean="0"/>
              <a:t>Increase Discount Rate </a:t>
            </a:r>
            <a:r>
              <a:rPr lang="en-US" sz="1200" dirty="0" smtClean="0"/>
              <a:t>– decrease the money supply -&gt; increase interest rate</a:t>
            </a:r>
          </a:p>
          <a:p>
            <a:pPr lvl="1"/>
            <a:r>
              <a:rPr lang="en-US" sz="1200" b="1" dirty="0" smtClean="0"/>
              <a:t>Decrease </a:t>
            </a:r>
            <a:r>
              <a:rPr lang="en-US" sz="1200" b="1" dirty="0"/>
              <a:t>Discount </a:t>
            </a:r>
            <a:r>
              <a:rPr lang="en-US" sz="1200" b="1" dirty="0" smtClean="0"/>
              <a:t>Rate </a:t>
            </a:r>
            <a:r>
              <a:rPr lang="en-US" sz="1200" dirty="0"/>
              <a:t>– </a:t>
            </a:r>
            <a:r>
              <a:rPr lang="en-US" sz="1200" dirty="0" smtClean="0"/>
              <a:t>increase </a:t>
            </a:r>
            <a:r>
              <a:rPr lang="en-US" sz="1200" dirty="0"/>
              <a:t>the money supply -&gt; </a:t>
            </a:r>
            <a:r>
              <a:rPr lang="en-US" sz="1200" dirty="0" smtClean="0"/>
              <a:t>decrease </a:t>
            </a:r>
            <a:r>
              <a:rPr lang="en-US" sz="1200" dirty="0"/>
              <a:t>interest </a:t>
            </a:r>
            <a:r>
              <a:rPr lang="en-US" sz="1200" dirty="0" smtClean="0"/>
              <a:t>rate</a:t>
            </a:r>
            <a:endParaRPr lang="en-US" sz="1200" dirty="0"/>
          </a:p>
        </p:txBody>
      </p:sp>
      <p:sp>
        <p:nvSpPr>
          <p:cNvPr id="7" name="Right Arrow 6"/>
          <p:cNvSpPr/>
          <p:nvPr/>
        </p:nvSpPr>
        <p:spPr>
          <a:xfrm rot="8419828">
            <a:off x="2314282" y="1069346"/>
            <a:ext cx="1620569" cy="816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3588122" y="1170955"/>
            <a:ext cx="1746236" cy="787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307333">
            <a:off x="4775581" y="1007099"/>
            <a:ext cx="1970971" cy="816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169858" y="4149082"/>
            <a:ext cx="1704797" cy="1007104"/>
          </a:xfrm>
          <a:prstGeom prst="rect">
            <a:avLst/>
          </a:prstGeom>
        </p:spPr>
      </p:pic>
      <p:sp>
        <p:nvSpPr>
          <p:cNvPr id="11" name="TextBox 10"/>
          <p:cNvSpPr txBox="1"/>
          <p:nvPr/>
        </p:nvSpPr>
        <p:spPr>
          <a:xfrm>
            <a:off x="1878586" y="4384738"/>
            <a:ext cx="979517" cy="646331"/>
          </a:xfrm>
          <a:prstGeom prst="rect">
            <a:avLst/>
          </a:prstGeom>
          <a:noFill/>
        </p:spPr>
        <p:txBody>
          <a:bodyPr wrap="square" rtlCol="0">
            <a:spAutoFit/>
          </a:bodyPr>
          <a:lstStyle/>
          <a:p>
            <a:r>
              <a:rPr lang="en-US" sz="900" dirty="0" smtClean="0"/>
              <a:t>Securities = bonds</a:t>
            </a:r>
          </a:p>
          <a:p>
            <a:r>
              <a:rPr lang="en-US" sz="900" dirty="0" smtClean="0"/>
              <a:t>(or any other financial assets)</a:t>
            </a:r>
            <a:endParaRPr lang="en-US" sz="900" dirty="0"/>
          </a:p>
        </p:txBody>
      </p:sp>
      <p:pic>
        <p:nvPicPr>
          <p:cNvPr id="13" name="Picture 12"/>
          <p:cNvPicPr>
            <a:picLocks noChangeAspect="1"/>
          </p:cNvPicPr>
          <p:nvPr/>
        </p:nvPicPr>
        <p:blipFill>
          <a:blip r:embed="rId3"/>
          <a:stretch>
            <a:fillRect/>
          </a:stretch>
        </p:blipFill>
        <p:spPr>
          <a:xfrm>
            <a:off x="6023945" y="4252709"/>
            <a:ext cx="1831124" cy="1214457"/>
          </a:xfrm>
          <a:prstGeom prst="rect">
            <a:avLst/>
          </a:prstGeom>
        </p:spPr>
      </p:pic>
      <p:pic>
        <p:nvPicPr>
          <p:cNvPr id="15" name="Picture 14"/>
          <p:cNvPicPr>
            <a:picLocks noChangeAspect="1"/>
          </p:cNvPicPr>
          <p:nvPr/>
        </p:nvPicPr>
        <p:blipFill>
          <a:blip r:embed="rId4"/>
          <a:stretch>
            <a:fillRect/>
          </a:stretch>
        </p:blipFill>
        <p:spPr>
          <a:xfrm>
            <a:off x="1394384" y="69183"/>
            <a:ext cx="255551" cy="361218"/>
          </a:xfrm>
          <a:prstGeom prst="rect">
            <a:avLst/>
          </a:prstGeom>
        </p:spPr>
      </p:pic>
      <p:sp>
        <p:nvSpPr>
          <p:cNvPr id="16" name="Oval 15">
            <a:hlinkClick r:id="" action="ppaction://noaction"/>
          </p:cNvPr>
          <p:cNvSpPr/>
          <p:nvPr/>
        </p:nvSpPr>
        <p:spPr>
          <a:xfrm>
            <a:off x="279402" y="2723535"/>
            <a:ext cx="379359" cy="373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hlinkClick r:id="" action="ppaction://noaction"/>
          </p:cNvPr>
          <p:cNvSpPr/>
          <p:nvPr/>
        </p:nvSpPr>
        <p:spPr>
          <a:xfrm>
            <a:off x="3264634" y="2973483"/>
            <a:ext cx="379359" cy="37362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hlinkClick r:id="" action="ppaction://noaction"/>
          </p:cNvPr>
          <p:cNvSpPr/>
          <p:nvPr/>
        </p:nvSpPr>
        <p:spPr>
          <a:xfrm>
            <a:off x="5834266" y="2558174"/>
            <a:ext cx="379359" cy="3736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214513" y="668910"/>
            <a:ext cx="1179871" cy="430887"/>
          </a:xfrm>
          <a:prstGeom prst="rect">
            <a:avLst/>
          </a:prstGeom>
          <a:noFill/>
        </p:spPr>
        <p:txBody>
          <a:bodyPr wrap="square" rtlCol="0">
            <a:spAutoFit/>
          </a:bodyPr>
          <a:lstStyle/>
          <a:p>
            <a:r>
              <a:rPr lang="en-AU" sz="1050" dirty="0" smtClean="0">
                <a:hlinkClick r:id="" action="ppaction://noaction"/>
              </a:rPr>
              <a:t>Three Tools of Monetary Policy</a:t>
            </a:r>
            <a:endParaRPr lang="en-AU" sz="1050" dirty="0"/>
          </a:p>
        </p:txBody>
      </p:sp>
      <p:pic>
        <p:nvPicPr>
          <p:cNvPr id="24" name="Picture 23"/>
          <p:cNvPicPr>
            <a:picLocks noChangeAspect="1"/>
          </p:cNvPicPr>
          <p:nvPr/>
        </p:nvPicPr>
        <p:blipFill>
          <a:blip r:embed="rId5"/>
          <a:stretch>
            <a:fillRect/>
          </a:stretch>
        </p:blipFill>
        <p:spPr>
          <a:xfrm>
            <a:off x="2974302" y="4085880"/>
            <a:ext cx="2555146" cy="1134916"/>
          </a:xfrm>
          <a:prstGeom prst="rect">
            <a:avLst/>
          </a:prstGeom>
        </p:spPr>
      </p:pic>
      <p:sp>
        <p:nvSpPr>
          <p:cNvPr id="26" name="TextBox 25"/>
          <p:cNvSpPr txBox="1"/>
          <p:nvPr/>
        </p:nvSpPr>
        <p:spPr>
          <a:xfrm>
            <a:off x="9313228" y="2984355"/>
            <a:ext cx="2335877" cy="3447098"/>
          </a:xfrm>
          <a:prstGeom prst="rect">
            <a:avLst/>
          </a:prstGeom>
          <a:solidFill>
            <a:srgbClr val="FFFF00"/>
          </a:solidFill>
        </p:spPr>
        <p:txBody>
          <a:bodyPr wrap="square" rtlCol="0">
            <a:spAutoFit/>
          </a:bodyPr>
          <a:lstStyle/>
          <a:p>
            <a:r>
              <a:rPr lang="en-US" sz="3200" dirty="0" smtClean="0"/>
              <a:t>“Ample Reserves” Monetary Policy</a:t>
            </a:r>
          </a:p>
          <a:p>
            <a:endParaRPr lang="en-US" dirty="0"/>
          </a:p>
          <a:p>
            <a:r>
              <a:rPr lang="en-US" dirty="0" smtClean="0"/>
              <a:t>We will soon see this is about lowering the ‘administered interest rates’.</a:t>
            </a:r>
            <a:endParaRPr lang="en-US" dirty="0"/>
          </a:p>
        </p:txBody>
      </p:sp>
      <p:sp>
        <p:nvSpPr>
          <p:cNvPr id="25" name="Right Arrow 24"/>
          <p:cNvSpPr/>
          <p:nvPr/>
        </p:nvSpPr>
        <p:spPr>
          <a:xfrm rot="1664435">
            <a:off x="5650984" y="1462446"/>
            <a:ext cx="4907141" cy="81676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974302" y="441209"/>
            <a:ext cx="2995428" cy="646331"/>
          </a:xfrm>
          <a:prstGeom prst="rect">
            <a:avLst/>
          </a:prstGeom>
          <a:solidFill>
            <a:srgbClr val="FFFF00"/>
          </a:solidFill>
        </p:spPr>
        <p:txBody>
          <a:bodyPr wrap="square" rtlCol="0">
            <a:spAutoFit/>
          </a:bodyPr>
          <a:lstStyle/>
          <a:p>
            <a:r>
              <a:rPr lang="en-US" sz="3600" dirty="0" smtClean="0"/>
              <a:t>Plus one extra!</a:t>
            </a:r>
            <a:endParaRPr lang="en-US" sz="3600" dirty="0"/>
          </a:p>
        </p:txBody>
      </p:sp>
      <p:sp>
        <p:nvSpPr>
          <p:cNvPr id="21" name="TextBox 20"/>
          <p:cNvSpPr txBox="1"/>
          <p:nvPr/>
        </p:nvSpPr>
        <p:spPr>
          <a:xfrm>
            <a:off x="1522159" y="5550928"/>
            <a:ext cx="6205895" cy="584775"/>
          </a:xfrm>
          <a:prstGeom prst="rect">
            <a:avLst/>
          </a:prstGeom>
          <a:noFill/>
        </p:spPr>
        <p:txBody>
          <a:bodyPr wrap="square" rtlCol="0">
            <a:spAutoFit/>
          </a:bodyPr>
          <a:lstStyle/>
          <a:p>
            <a:r>
              <a:rPr lang="en-US" sz="3200" dirty="0" smtClean="0"/>
              <a:t>“Limited Reserves” Monetary Policy</a:t>
            </a:r>
            <a:endParaRPr lang="en-US" sz="3200" dirty="0"/>
          </a:p>
        </p:txBody>
      </p:sp>
    </p:spTree>
    <p:extLst>
      <p:ext uri="{BB962C8B-B14F-4D97-AF65-F5344CB8AC3E}">
        <p14:creationId xmlns:p14="http://schemas.microsoft.com/office/powerpoint/2010/main" val="1817908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a:bodyPr>
          <a:lstStyle/>
          <a:p>
            <a:r>
              <a:rPr lang="en-US" dirty="0" smtClean="0"/>
              <a:t>Which of the following is a MP tool for an ample reserves economy?</a:t>
            </a:r>
          </a:p>
          <a:p>
            <a:r>
              <a:rPr lang="en-US" dirty="0" smtClean="0"/>
              <a:t>Changing the IOR</a:t>
            </a:r>
          </a:p>
          <a:p>
            <a:r>
              <a:rPr lang="en-US" dirty="0" smtClean="0"/>
              <a:t>Changing the RRR</a:t>
            </a:r>
          </a:p>
          <a:p>
            <a:r>
              <a:rPr lang="en-US" dirty="0" smtClean="0">
                <a:solidFill>
                  <a:srgbClr val="FF0000"/>
                </a:solidFill>
              </a:rPr>
              <a:t>Answer: Changing the IOR</a:t>
            </a:r>
          </a:p>
          <a:p>
            <a:r>
              <a:rPr lang="en-US" dirty="0" smtClean="0"/>
              <a:t>List a type of MP that works in a limited reserves economy?</a:t>
            </a:r>
          </a:p>
          <a:p>
            <a:r>
              <a:rPr lang="en-US" dirty="0" smtClean="0">
                <a:solidFill>
                  <a:srgbClr val="FF0000"/>
                </a:solidFill>
              </a:rPr>
              <a:t>Open market operations, RRR, Discount Rate</a:t>
            </a:r>
          </a:p>
          <a:p>
            <a:r>
              <a:rPr lang="en-US" dirty="0" smtClean="0"/>
              <a:t>What is a key similarity in all the four different types of monetary policy?</a:t>
            </a:r>
          </a:p>
          <a:p>
            <a:r>
              <a:rPr lang="en-US" dirty="0" smtClean="0">
                <a:solidFill>
                  <a:srgbClr val="FF0000"/>
                </a:solidFill>
              </a:rPr>
              <a:t>If we want expansionary MP it is about LOWERING the interest rate to encourage more borrowing/investment/consumption.</a:t>
            </a:r>
            <a:endParaRPr lang="en-US" dirty="0">
              <a:solidFill>
                <a:srgbClr val="FF0000"/>
              </a:solidFill>
            </a:endParaRPr>
          </a:p>
        </p:txBody>
      </p:sp>
    </p:spTree>
    <p:extLst>
      <p:ext uri="{BB962C8B-B14F-4D97-AF65-F5344CB8AC3E}">
        <p14:creationId xmlns:p14="http://schemas.microsoft.com/office/powerpoint/2010/main" val="367568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290187" cy="647598"/>
          </a:xfrm>
        </p:spPr>
        <p:txBody>
          <a:bodyPr>
            <a:normAutofit fontScale="90000"/>
          </a:bodyPr>
          <a:lstStyle/>
          <a:p>
            <a:r>
              <a:rPr lang="en-US" dirty="0" smtClean="0"/>
              <a:t>Interest Rates Move Together</a:t>
            </a:r>
            <a:endParaRPr lang="en-US" dirty="0"/>
          </a:p>
        </p:txBody>
      </p:sp>
      <p:sp>
        <p:nvSpPr>
          <p:cNvPr id="3" name="Content Placeholder 2"/>
          <p:cNvSpPr>
            <a:spLocks noGrp="1"/>
          </p:cNvSpPr>
          <p:nvPr>
            <p:ph idx="1"/>
          </p:nvPr>
        </p:nvSpPr>
        <p:spPr>
          <a:xfrm>
            <a:off x="580598" y="1147199"/>
            <a:ext cx="6473073" cy="5538737"/>
          </a:xfrm>
        </p:spPr>
        <p:txBody>
          <a:bodyPr>
            <a:normAutofit fontScale="92500" lnSpcReduction="20000"/>
          </a:bodyPr>
          <a:lstStyle/>
          <a:p>
            <a:r>
              <a:rPr lang="en-US" dirty="0" smtClean="0"/>
              <a:t>At this point it seems quite complex what we’ve studied so far.</a:t>
            </a:r>
          </a:p>
          <a:p>
            <a:r>
              <a:rPr lang="en-US" dirty="0" smtClean="0"/>
              <a:t>We’ve looked at many different types of interest rate:</a:t>
            </a:r>
          </a:p>
          <a:p>
            <a:pPr lvl="1"/>
            <a:r>
              <a:rPr lang="en-US" dirty="0" smtClean="0">
                <a:solidFill>
                  <a:srgbClr val="00B0F0"/>
                </a:solidFill>
              </a:rPr>
              <a:t>Nominal Interest Rate, Discount Rate, Federal Funds Rate, Interest on Reserves, Administered Rates, Policy Rates</a:t>
            </a:r>
          </a:p>
          <a:p>
            <a:pPr lvl="1"/>
            <a:r>
              <a:rPr lang="en-US" dirty="0" smtClean="0"/>
              <a:t>This seems like far too many interest rates to understand!</a:t>
            </a:r>
          </a:p>
          <a:p>
            <a:r>
              <a:rPr lang="en-US" sz="3300" b="1" dirty="0" smtClean="0"/>
              <a:t>Interest Rates move together </a:t>
            </a:r>
          </a:p>
          <a:p>
            <a:pPr lvl="1"/>
            <a:r>
              <a:rPr lang="en-US" sz="2900" b="1" dirty="0" smtClean="0"/>
              <a:t>Increase in one IR -&gt; increase in all IR</a:t>
            </a:r>
          </a:p>
          <a:p>
            <a:pPr lvl="1"/>
            <a:r>
              <a:rPr lang="en-US" sz="2900" b="1" dirty="0" smtClean="0"/>
              <a:t>Decrease in one IR -&gt; decrease in all IR</a:t>
            </a:r>
          </a:p>
          <a:p>
            <a:r>
              <a:rPr lang="en-US" dirty="0" smtClean="0"/>
              <a:t>Significance for MP:</a:t>
            </a:r>
          </a:p>
          <a:p>
            <a:pPr lvl="1"/>
            <a:r>
              <a:rPr lang="en-US" dirty="0" smtClean="0"/>
              <a:t>If any of these interest rates are lowered = expansionary MP. </a:t>
            </a:r>
          </a:p>
          <a:p>
            <a:pPr lvl="1"/>
            <a:r>
              <a:rPr lang="en-US" dirty="0" smtClean="0"/>
              <a:t>If any of these interest rates are increased = contractionary MP. </a:t>
            </a:r>
            <a:endParaRPr lang="en-US" dirty="0"/>
          </a:p>
        </p:txBody>
      </p:sp>
      <p:sp>
        <p:nvSpPr>
          <p:cNvPr id="4" name="TextBox 3"/>
          <p:cNvSpPr txBox="1"/>
          <p:nvPr/>
        </p:nvSpPr>
        <p:spPr>
          <a:xfrm>
            <a:off x="7816644" y="489995"/>
            <a:ext cx="4011561" cy="1754326"/>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There are many different interest rates but it is not so complex because  they move together. </a:t>
            </a:r>
          </a:p>
          <a:p>
            <a:r>
              <a:rPr lang="en-US" dirty="0" smtClean="0">
                <a:solidFill>
                  <a:srgbClr val="FF0000"/>
                </a:solidFill>
              </a:rPr>
              <a:t>Increase any IR = contractionary MP</a:t>
            </a:r>
          </a:p>
          <a:p>
            <a:r>
              <a:rPr lang="en-US" dirty="0" smtClean="0">
                <a:solidFill>
                  <a:srgbClr val="FF0000"/>
                </a:solidFill>
              </a:rPr>
              <a:t>Decrease any IR = expansionary MP</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7311273" y="2615068"/>
            <a:ext cx="4413880" cy="2930326"/>
          </a:xfrm>
          <a:prstGeom prst="rect">
            <a:avLst/>
          </a:prstGeom>
        </p:spPr>
      </p:pic>
    </p:spTree>
    <p:extLst>
      <p:ext uri="{BB962C8B-B14F-4D97-AF65-F5344CB8AC3E}">
        <p14:creationId xmlns:p14="http://schemas.microsoft.com/office/powerpoint/2010/main" val="895644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 decrease in administered rates (administered interest rates) is an example of contractionary or expansionary MP?</a:t>
            </a:r>
          </a:p>
          <a:p>
            <a:r>
              <a:rPr lang="en-US" dirty="0" smtClean="0">
                <a:solidFill>
                  <a:srgbClr val="FF0000"/>
                </a:solidFill>
              </a:rPr>
              <a:t>Expansionary MP. Lower interest rate = more investment and consumption. </a:t>
            </a:r>
            <a:endParaRPr lang="en-US" dirty="0">
              <a:solidFill>
                <a:srgbClr val="FF0000"/>
              </a:solidFill>
            </a:endParaRPr>
          </a:p>
          <a:p>
            <a:r>
              <a:rPr lang="en-US" dirty="0" smtClean="0"/>
              <a:t>A government policy to increase the nominal interest rates of the economy is an example of contractionary or expansionary MP?</a:t>
            </a:r>
          </a:p>
          <a:p>
            <a:r>
              <a:rPr lang="en-US" dirty="0" smtClean="0">
                <a:solidFill>
                  <a:srgbClr val="FF0000"/>
                </a:solidFill>
              </a:rPr>
              <a:t>Contractionary MP. Higher interest rate = less investment and consumption. </a:t>
            </a:r>
          </a:p>
          <a:p>
            <a:r>
              <a:rPr lang="en-US" dirty="0" smtClean="0"/>
              <a:t>There are many different interest rates, this means that questions about interest rates and MP will be extremely difficult. True/False.</a:t>
            </a:r>
          </a:p>
          <a:p>
            <a:r>
              <a:rPr lang="en-US" dirty="0" smtClean="0">
                <a:solidFill>
                  <a:srgbClr val="FF0000"/>
                </a:solidFill>
              </a:rPr>
              <a:t>False, because interest rates move together. So changing one interest rate really means changing all interest rates.</a:t>
            </a:r>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50075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781" y="134119"/>
            <a:ext cx="10515600" cy="875096"/>
          </a:xfrm>
        </p:spPr>
        <p:txBody>
          <a:bodyPr/>
          <a:lstStyle/>
          <a:p>
            <a:r>
              <a:rPr lang="en-US" dirty="0" smtClean="0"/>
              <a:t>Quick Summary </a:t>
            </a:r>
            <a:endParaRPr lang="en-US" dirty="0"/>
          </a:p>
        </p:txBody>
      </p:sp>
      <p:sp>
        <p:nvSpPr>
          <p:cNvPr id="5" name="Content Placeholder 4"/>
          <p:cNvSpPr>
            <a:spLocks noGrp="1"/>
          </p:cNvSpPr>
          <p:nvPr>
            <p:ph idx="1"/>
          </p:nvPr>
        </p:nvSpPr>
        <p:spPr>
          <a:xfrm>
            <a:off x="545832" y="889096"/>
            <a:ext cx="10837244" cy="524945"/>
          </a:xfrm>
        </p:spPr>
        <p:txBody>
          <a:bodyPr>
            <a:normAutofit fontScale="70000" lnSpcReduction="20000"/>
          </a:bodyPr>
          <a:lstStyle/>
          <a:p>
            <a:r>
              <a:rPr lang="en-US" dirty="0" smtClean="0"/>
              <a:t>Deeply understanding this section is more difficult than understanding the bare minimum to answer the questions.</a:t>
            </a:r>
            <a:endParaRPr lang="en-US" dirty="0"/>
          </a:p>
        </p:txBody>
      </p:sp>
      <p:pic>
        <p:nvPicPr>
          <p:cNvPr id="6" name="Picture 5"/>
          <p:cNvPicPr>
            <a:picLocks noChangeAspect="1"/>
          </p:cNvPicPr>
          <p:nvPr/>
        </p:nvPicPr>
        <p:blipFill>
          <a:blip r:embed="rId2"/>
          <a:stretch>
            <a:fillRect/>
          </a:stretch>
        </p:blipFill>
        <p:spPr>
          <a:xfrm>
            <a:off x="368968" y="2273014"/>
            <a:ext cx="5813659" cy="4134666"/>
          </a:xfrm>
          <a:prstGeom prst="rect">
            <a:avLst/>
          </a:prstGeom>
        </p:spPr>
      </p:pic>
      <p:sp>
        <p:nvSpPr>
          <p:cNvPr id="2" name="TextBox 1"/>
          <p:cNvSpPr txBox="1"/>
          <p:nvPr/>
        </p:nvSpPr>
        <p:spPr>
          <a:xfrm>
            <a:off x="683394" y="1645920"/>
            <a:ext cx="5553777" cy="646331"/>
          </a:xfrm>
          <a:prstGeom prst="rect">
            <a:avLst/>
          </a:prstGeom>
          <a:noFill/>
        </p:spPr>
        <p:txBody>
          <a:bodyPr wrap="square" rtlCol="0">
            <a:spAutoFit/>
          </a:bodyPr>
          <a:lstStyle/>
          <a:p>
            <a:r>
              <a:rPr lang="en-US" dirty="0" smtClean="0"/>
              <a:t>With an ample reserves economy we have to consider this Reserves Market Graph. </a:t>
            </a:r>
            <a:endParaRPr lang="en-US" dirty="0"/>
          </a:p>
        </p:txBody>
      </p:sp>
      <p:sp>
        <p:nvSpPr>
          <p:cNvPr id="3" name="TextBox 2"/>
          <p:cNvSpPr txBox="1"/>
          <p:nvPr/>
        </p:nvSpPr>
        <p:spPr>
          <a:xfrm>
            <a:off x="6361897" y="2715081"/>
            <a:ext cx="3638751" cy="923330"/>
          </a:xfrm>
          <a:prstGeom prst="rect">
            <a:avLst/>
          </a:prstGeom>
          <a:noFill/>
        </p:spPr>
        <p:txBody>
          <a:bodyPr wrap="square" rtlCol="0">
            <a:spAutoFit/>
          </a:bodyPr>
          <a:lstStyle/>
          <a:p>
            <a:r>
              <a:rPr lang="en-US" b="1" dirty="0" smtClean="0"/>
              <a:t>Discount Rate (DR) </a:t>
            </a:r>
            <a:r>
              <a:rPr lang="en-US" dirty="0" smtClean="0"/>
              <a:t>– rate that commercial banks pay to borrow from the Fed.</a:t>
            </a:r>
          </a:p>
        </p:txBody>
      </p:sp>
      <p:sp>
        <p:nvSpPr>
          <p:cNvPr id="8" name="TextBox 7"/>
          <p:cNvSpPr txBox="1"/>
          <p:nvPr/>
        </p:nvSpPr>
        <p:spPr>
          <a:xfrm>
            <a:off x="6361897" y="3599862"/>
            <a:ext cx="3744630" cy="923330"/>
          </a:xfrm>
          <a:prstGeom prst="rect">
            <a:avLst/>
          </a:prstGeom>
          <a:noFill/>
        </p:spPr>
        <p:txBody>
          <a:bodyPr wrap="square" rtlCol="0">
            <a:spAutoFit/>
          </a:bodyPr>
          <a:lstStyle/>
          <a:p>
            <a:r>
              <a:rPr lang="en-US" b="1" dirty="0" smtClean="0"/>
              <a:t>Interest on Reserves (IOR) </a:t>
            </a:r>
            <a:r>
              <a:rPr lang="en-US" dirty="0" smtClean="0"/>
              <a:t>– rate that the Fed pays to banks for keeping reserves.</a:t>
            </a:r>
          </a:p>
        </p:txBody>
      </p:sp>
      <p:sp>
        <p:nvSpPr>
          <p:cNvPr id="9" name="TextBox 8"/>
          <p:cNvSpPr txBox="1"/>
          <p:nvPr/>
        </p:nvSpPr>
        <p:spPr>
          <a:xfrm>
            <a:off x="6361897" y="1772610"/>
            <a:ext cx="3956385" cy="923330"/>
          </a:xfrm>
          <a:prstGeom prst="rect">
            <a:avLst/>
          </a:prstGeom>
          <a:noFill/>
        </p:spPr>
        <p:txBody>
          <a:bodyPr wrap="square" rtlCol="0">
            <a:spAutoFit/>
          </a:bodyPr>
          <a:lstStyle/>
          <a:p>
            <a:r>
              <a:rPr lang="en-US" b="1" dirty="0" smtClean="0"/>
              <a:t>Policy Rate (PR) </a:t>
            </a:r>
            <a:r>
              <a:rPr lang="en-US" dirty="0" smtClean="0"/>
              <a:t>– in the US, the Federal Funds Rate (FFR), the rate that banks pay when they lend to each other. </a:t>
            </a:r>
            <a:endParaRPr lang="en-US" dirty="0"/>
          </a:p>
        </p:txBody>
      </p:sp>
      <p:sp>
        <p:nvSpPr>
          <p:cNvPr id="10" name="TextBox 9"/>
          <p:cNvSpPr txBox="1"/>
          <p:nvPr/>
        </p:nvSpPr>
        <p:spPr>
          <a:xfrm>
            <a:off x="6448925" y="4484644"/>
            <a:ext cx="4821455" cy="1754326"/>
          </a:xfrm>
          <a:prstGeom prst="rect">
            <a:avLst/>
          </a:prstGeom>
          <a:solidFill>
            <a:schemeClr val="accent4">
              <a:lumMod val="20000"/>
              <a:lumOff val="80000"/>
            </a:schemeClr>
          </a:solidFill>
        </p:spPr>
        <p:txBody>
          <a:bodyPr wrap="square" rtlCol="0">
            <a:spAutoFit/>
          </a:bodyPr>
          <a:lstStyle/>
          <a:p>
            <a:r>
              <a:rPr lang="en-US" b="1" dirty="0" smtClean="0"/>
              <a:t>Most important thing for you:</a:t>
            </a:r>
          </a:p>
          <a:p>
            <a:r>
              <a:rPr lang="en-US" dirty="0" smtClean="0"/>
              <a:t>The Fed can influence the Policy Rate (FFR):</a:t>
            </a:r>
          </a:p>
          <a:p>
            <a:r>
              <a:rPr lang="en-US" dirty="0"/>
              <a:t>	</a:t>
            </a:r>
            <a:r>
              <a:rPr lang="en-US" dirty="0" smtClean="0"/>
              <a:t>Expansionary MP – lower the IOR and Discount Rate -&gt; lowers the PR (FFR)</a:t>
            </a:r>
          </a:p>
          <a:p>
            <a:r>
              <a:rPr lang="en-US" dirty="0"/>
              <a:t>	</a:t>
            </a:r>
            <a:r>
              <a:rPr lang="en-US" dirty="0" smtClean="0"/>
              <a:t>Contractionary MP – increase the IOR and Discount Rate -&gt; increases the PR (FFR)</a:t>
            </a:r>
            <a:endParaRPr lang="en-US" dirty="0"/>
          </a:p>
        </p:txBody>
      </p:sp>
      <p:sp>
        <p:nvSpPr>
          <p:cNvPr id="11" name="TextBox 10"/>
          <p:cNvSpPr txBox="1"/>
          <p:nvPr/>
        </p:nvSpPr>
        <p:spPr>
          <a:xfrm>
            <a:off x="10767059" y="3202745"/>
            <a:ext cx="1232034" cy="523220"/>
          </a:xfrm>
          <a:prstGeom prst="rect">
            <a:avLst/>
          </a:prstGeom>
          <a:noFill/>
        </p:spPr>
        <p:txBody>
          <a:bodyPr wrap="square" rtlCol="0">
            <a:spAutoFit/>
          </a:bodyPr>
          <a:lstStyle/>
          <a:p>
            <a:r>
              <a:rPr lang="en-US" sz="1400" dirty="0" smtClean="0"/>
              <a:t>Administered Interest Rates</a:t>
            </a:r>
            <a:endParaRPr lang="en-US" sz="1400" dirty="0"/>
          </a:p>
        </p:txBody>
      </p:sp>
      <p:sp>
        <p:nvSpPr>
          <p:cNvPr id="12" name="TextBox 11"/>
          <p:cNvSpPr txBox="1"/>
          <p:nvPr/>
        </p:nvSpPr>
        <p:spPr>
          <a:xfrm>
            <a:off x="10640324" y="1940229"/>
            <a:ext cx="1232034" cy="307777"/>
          </a:xfrm>
          <a:prstGeom prst="rect">
            <a:avLst/>
          </a:prstGeom>
          <a:noFill/>
        </p:spPr>
        <p:txBody>
          <a:bodyPr wrap="square" rtlCol="0">
            <a:spAutoFit/>
          </a:bodyPr>
          <a:lstStyle/>
          <a:p>
            <a:r>
              <a:rPr lang="en-US" sz="1400" dirty="0" smtClean="0"/>
              <a:t>Policy Rate</a:t>
            </a:r>
            <a:endParaRPr lang="en-US" sz="1400" dirty="0"/>
          </a:p>
        </p:txBody>
      </p:sp>
      <p:sp>
        <p:nvSpPr>
          <p:cNvPr id="13" name="Right Brace 12"/>
          <p:cNvSpPr/>
          <p:nvPr/>
        </p:nvSpPr>
        <p:spPr>
          <a:xfrm>
            <a:off x="10125374" y="1645920"/>
            <a:ext cx="514950" cy="904775"/>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10046767" y="2876352"/>
            <a:ext cx="514950" cy="160829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Arrow 15"/>
          <p:cNvSpPr/>
          <p:nvPr/>
        </p:nvSpPr>
        <p:spPr>
          <a:xfrm rot="8811305">
            <a:off x="5336485" y="3099693"/>
            <a:ext cx="1078029" cy="446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8811305">
            <a:off x="4747964" y="4296822"/>
            <a:ext cx="1867892" cy="446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50030" y="2876352"/>
            <a:ext cx="587141" cy="646331"/>
          </a:xfrm>
          <a:prstGeom prst="rect">
            <a:avLst/>
          </a:prstGeom>
          <a:noFill/>
        </p:spPr>
        <p:txBody>
          <a:bodyPr wrap="square" rtlCol="0">
            <a:spAutoFit/>
          </a:bodyPr>
          <a:lstStyle/>
          <a:p>
            <a:r>
              <a:rPr lang="en-US" dirty="0" err="1" smtClean="0"/>
              <a:t>Eg</a:t>
            </a:r>
            <a:r>
              <a:rPr lang="en-US" dirty="0" smtClean="0"/>
              <a:t>. 6%</a:t>
            </a:r>
            <a:endParaRPr lang="en-US" dirty="0"/>
          </a:p>
        </p:txBody>
      </p:sp>
      <p:sp>
        <p:nvSpPr>
          <p:cNvPr id="19" name="TextBox 18"/>
          <p:cNvSpPr txBox="1"/>
          <p:nvPr/>
        </p:nvSpPr>
        <p:spPr>
          <a:xfrm>
            <a:off x="5545154" y="4334369"/>
            <a:ext cx="724501" cy="646331"/>
          </a:xfrm>
          <a:prstGeom prst="rect">
            <a:avLst/>
          </a:prstGeom>
          <a:noFill/>
        </p:spPr>
        <p:txBody>
          <a:bodyPr wrap="square" rtlCol="0">
            <a:spAutoFit/>
          </a:bodyPr>
          <a:lstStyle/>
          <a:p>
            <a:r>
              <a:rPr lang="en-US" dirty="0" err="1" smtClean="0"/>
              <a:t>Eg</a:t>
            </a:r>
            <a:r>
              <a:rPr lang="en-US" dirty="0" smtClean="0"/>
              <a:t>. 0.5%</a:t>
            </a:r>
            <a:endParaRPr lang="en-US" dirty="0"/>
          </a:p>
        </p:txBody>
      </p:sp>
    </p:spTree>
    <p:extLst>
      <p:ext uri="{BB962C8B-B14F-4D97-AF65-F5344CB8AC3E}">
        <p14:creationId xmlns:p14="http://schemas.microsoft.com/office/powerpoint/2010/main" val="252070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69173" y="3070459"/>
            <a:ext cx="9676109" cy="3697808"/>
          </a:xfrm>
          <a:prstGeom prst="rect">
            <a:avLst/>
          </a:prstGeom>
        </p:spPr>
      </p:pic>
      <p:sp>
        <p:nvSpPr>
          <p:cNvPr id="5" name="TextBox 4"/>
          <p:cNvSpPr txBox="1"/>
          <p:nvPr/>
        </p:nvSpPr>
        <p:spPr>
          <a:xfrm>
            <a:off x="1665171" y="2579571"/>
            <a:ext cx="3243713" cy="369332"/>
          </a:xfrm>
          <a:prstGeom prst="rect">
            <a:avLst/>
          </a:prstGeom>
          <a:solidFill>
            <a:schemeClr val="accent6">
              <a:lumMod val="60000"/>
              <a:lumOff val="40000"/>
            </a:schemeClr>
          </a:solidFill>
        </p:spPr>
        <p:txBody>
          <a:bodyPr wrap="square" rtlCol="0">
            <a:spAutoFit/>
          </a:bodyPr>
          <a:lstStyle/>
          <a:p>
            <a:r>
              <a:rPr lang="en-US" b="1" dirty="0" smtClean="0"/>
              <a:t>Expansionary MP (lowering IR)</a:t>
            </a:r>
            <a:endParaRPr lang="en-US" b="1" dirty="0"/>
          </a:p>
        </p:txBody>
      </p:sp>
      <p:sp>
        <p:nvSpPr>
          <p:cNvPr id="7" name="TextBox 6"/>
          <p:cNvSpPr txBox="1"/>
          <p:nvPr/>
        </p:nvSpPr>
        <p:spPr>
          <a:xfrm>
            <a:off x="6649467" y="2645346"/>
            <a:ext cx="3851695" cy="369332"/>
          </a:xfrm>
          <a:prstGeom prst="rect">
            <a:avLst/>
          </a:prstGeom>
          <a:solidFill>
            <a:schemeClr val="accent6">
              <a:lumMod val="60000"/>
              <a:lumOff val="40000"/>
            </a:schemeClr>
          </a:solidFill>
        </p:spPr>
        <p:txBody>
          <a:bodyPr wrap="square" rtlCol="0">
            <a:spAutoFit/>
          </a:bodyPr>
          <a:lstStyle/>
          <a:p>
            <a:r>
              <a:rPr lang="en-US" b="1" dirty="0" smtClean="0"/>
              <a:t>Contractionary MP (increasing IR)</a:t>
            </a:r>
            <a:endParaRPr lang="en-US" b="1" dirty="0"/>
          </a:p>
        </p:txBody>
      </p:sp>
      <p:sp>
        <p:nvSpPr>
          <p:cNvPr id="8" name="TextBox 7"/>
          <p:cNvSpPr txBox="1"/>
          <p:nvPr/>
        </p:nvSpPr>
        <p:spPr>
          <a:xfrm>
            <a:off x="3496499" y="481160"/>
            <a:ext cx="4821455" cy="1754326"/>
          </a:xfrm>
          <a:prstGeom prst="rect">
            <a:avLst/>
          </a:prstGeom>
          <a:solidFill>
            <a:schemeClr val="accent4">
              <a:lumMod val="20000"/>
              <a:lumOff val="80000"/>
            </a:schemeClr>
          </a:solidFill>
        </p:spPr>
        <p:txBody>
          <a:bodyPr wrap="square" rtlCol="0">
            <a:spAutoFit/>
          </a:bodyPr>
          <a:lstStyle/>
          <a:p>
            <a:r>
              <a:rPr lang="en-US" b="1" dirty="0" smtClean="0"/>
              <a:t>Most important thing for you:</a:t>
            </a:r>
          </a:p>
          <a:p>
            <a:r>
              <a:rPr lang="en-US" dirty="0" smtClean="0"/>
              <a:t>The Fed can influence the Policy Rate (FFR):</a:t>
            </a:r>
          </a:p>
          <a:p>
            <a:r>
              <a:rPr lang="en-US" dirty="0"/>
              <a:t>	</a:t>
            </a:r>
            <a:r>
              <a:rPr lang="en-US" dirty="0" smtClean="0"/>
              <a:t>Expansionary MP – lower the IOR and Discount Rate -&gt; lowers the PR (FFR)</a:t>
            </a:r>
          </a:p>
          <a:p>
            <a:r>
              <a:rPr lang="en-US" dirty="0"/>
              <a:t>	</a:t>
            </a:r>
            <a:r>
              <a:rPr lang="en-US" dirty="0" smtClean="0"/>
              <a:t>Contractionary MP – increase the IOR and Discount Rate -&gt; increases the PR (FFR)</a:t>
            </a:r>
            <a:endParaRPr lang="en-US" dirty="0"/>
          </a:p>
        </p:txBody>
      </p:sp>
    </p:spTree>
    <p:extLst>
      <p:ext uri="{BB962C8B-B14F-4D97-AF65-F5344CB8AC3E}">
        <p14:creationId xmlns:p14="http://schemas.microsoft.com/office/powerpoint/2010/main" val="4226144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7921" y="365125"/>
            <a:ext cx="9412578" cy="5652217"/>
          </a:xfrm>
          <a:prstGeom prst="rect">
            <a:avLst/>
          </a:prstGeom>
        </p:spPr>
      </p:pic>
      <p:sp>
        <p:nvSpPr>
          <p:cNvPr id="5" name="TextBox 4"/>
          <p:cNvSpPr txBox="1"/>
          <p:nvPr/>
        </p:nvSpPr>
        <p:spPr>
          <a:xfrm>
            <a:off x="6813755" y="2772697"/>
            <a:ext cx="4395019" cy="1384995"/>
          </a:xfrm>
          <a:prstGeom prst="rect">
            <a:avLst/>
          </a:prstGeom>
          <a:noFill/>
        </p:spPr>
        <p:txBody>
          <a:bodyPr wrap="square" rtlCol="0">
            <a:spAutoFit/>
          </a:bodyPr>
          <a:lstStyle/>
          <a:p>
            <a:r>
              <a:rPr lang="en-US" sz="2800" dirty="0" smtClean="0">
                <a:solidFill>
                  <a:srgbClr val="FF0000"/>
                </a:solidFill>
              </a:rPr>
              <a:t>Answer:</a:t>
            </a:r>
          </a:p>
          <a:p>
            <a:r>
              <a:rPr lang="en-US" sz="2800" dirty="0" smtClean="0">
                <a:solidFill>
                  <a:srgbClr val="FF0000"/>
                </a:solidFill>
              </a:rPr>
              <a:t>C: Increasing administered interest rates. </a:t>
            </a:r>
            <a:endParaRPr lang="en-US" sz="2800" dirty="0">
              <a:solidFill>
                <a:srgbClr val="FF0000"/>
              </a:solidFill>
            </a:endParaRPr>
          </a:p>
        </p:txBody>
      </p:sp>
    </p:spTree>
    <p:extLst>
      <p:ext uri="{BB962C8B-B14F-4D97-AF65-F5344CB8AC3E}">
        <p14:creationId xmlns:p14="http://schemas.microsoft.com/office/powerpoint/2010/main" val="382824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616381" cy="4231046"/>
          </a:xfrm>
        </p:spPr>
        <p:txBody>
          <a:bodyPr>
            <a:normAutofit/>
          </a:bodyPr>
          <a:lstStyle/>
          <a:p>
            <a:r>
              <a:rPr lang="en-US" dirty="0" smtClean="0"/>
              <a:t>If the Federal Reserve is concerned because the actual unemployment rate is greater than the natural rate of unemployment, what policy action could they take in an ample reserves economy?</a:t>
            </a:r>
          </a:p>
          <a:p>
            <a:pPr marL="514350" indent="-514350">
              <a:buFont typeface="+mj-lt"/>
              <a:buAutoNum type="alphaUcPeriod"/>
            </a:pPr>
            <a:r>
              <a:rPr lang="en-US" dirty="0" smtClean="0"/>
              <a:t>Decrease interest on reserves</a:t>
            </a:r>
          </a:p>
          <a:p>
            <a:pPr marL="514350" indent="-514350">
              <a:buFont typeface="+mj-lt"/>
              <a:buAutoNum type="alphaUcPeriod"/>
            </a:pPr>
            <a:r>
              <a:rPr lang="en-US" dirty="0" smtClean="0"/>
              <a:t>Decrease the required reserve ratio.</a:t>
            </a:r>
          </a:p>
          <a:p>
            <a:pPr marL="514350" indent="-514350">
              <a:buFont typeface="+mj-lt"/>
              <a:buAutoNum type="alphaUcPeriod"/>
            </a:pPr>
            <a:r>
              <a:rPr lang="en-US" dirty="0" smtClean="0"/>
              <a:t>Decrease income taxes</a:t>
            </a:r>
          </a:p>
          <a:p>
            <a:pPr marL="514350" indent="-514350">
              <a:buFont typeface="+mj-lt"/>
              <a:buAutoNum type="alphaUcPeriod"/>
            </a:pPr>
            <a:r>
              <a:rPr lang="en-US" dirty="0" smtClean="0"/>
              <a:t>Increase bond purchases</a:t>
            </a:r>
          </a:p>
          <a:p>
            <a:pPr marL="514350" indent="-514350">
              <a:buFont typeface="+mj-lt"/>
              <a:buAutoNum type="alphaUcPeriod"/>
            </a:pPr>
            <a:r>
              <a:rPr lang="en-US" dirty="0" smtClean="0"/>
              <a:t>Increase administered interest rates.</a:t>
            </a:r>
            <a:endParaRPr lang="en-US" dirty="0"/>
          </a:p>
        </p:txBody>
      </p:sp>
      <p:sp>
        <p:nvSpPr>
          <p:cNvPr id="5" name="TextBox 4"/>
          <p:cNvSpPr txBox="1"/>
          <p:nvPr/>
        </p:nvSpPr>
        <p:spPr>
          <a:xfrm>
            <a:off x="7364362" y="3248650"/>
            <a:ext cx="4395019" cy="1384995"/>
          </a:xfrm>
          <a:prstGeom prst="rect">
            <a:avLst/>
          </a:prstGeom>
          <a:noFill/>
        </p:spPr>
        <p:txBody>
          <a:bodyPr wrap="square" rtlCol="0">
            <a:spAutoFit/>
          </a:bodyPr>
          <a:lstStyle/>
          <a:p>
            <a:r>
              <a:rPr lang="en-US" sz="2800" dirty="0" smtClean="0">
                <a:solidFill>
                  <a:srgbClr val="FF0000"/>
                </a:solidFill>
              </a:rPr>
              <a:t>Answer:</a:t>
            </a:r>
          </a:p>
          <a:p>
            <a:r>
              <a:rPr lang="en-US" sz="2800" dirty="0" smtClean="0">
                <a:solidFill>
                  <a:srgbClr val="FF0000"/>
                </a:solidFill>
              </a:rPr>
              <a:t>A. Decrease interest on reserves. </a:t>
            </a:r>
            <a:endParaRPr lang="en-US" sz="2800" dirty="0">
              <a:solidFill>
                <a:srgbClr val="FF0000"/>
              </a:solidFill>
            </a:endParaRPr>
          </a:p>
        </p:txBody>
      </p:sp>
    </p:spTree>
    <p:extLst>
      <p:ext uri="{BB962C8B-B14F-4D97-AF65-F5344CB8AC3E}">
        <p14:creationId xmlns:p14="http://schemas.microsoft.com/office/powerpoint/2010/main" val="24811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6115" y="252097"/>
            <a:ext cx="10281382" cy="6166232"/>
          </a:xfrm>
          <a:prstGeom prst="rect">
            <a:avLst/>
          </a:prstGeom>
        </p:spPr>
      </p:pic>
      <p:sp>
        <p:nvSpPr>
          <p:cNvPr id="5" name="TextBox 4"/>
          <p:cNvSpPr txBox="1"/>
          <p:nvPr/>
        </p:nvSpPr>
        <p:spPr>
          <a:xfrm>
            <a:off x="7796981" y="1996385"/>
            <a:ext cx="4395019" cy="2677656"/>
          </a:xfrm>
          <a:prstGeom prst="rect">
            <a:avLst/>
          </a:prstGeom>
          <a:noFill/>
        </p:spPr>
        <p:txBody>
          <a:bodyPr wrap="square" rtlCol="0">
            <a:spAutoFit/>
          </a:bodyPr>
          <a:lstStyle/>
          <a:p>
            <a:r>
              <a:rPr lang="en-US" sz="2800" dirty="0" smtClean="0">
                <a:solidFill>
                  <a:srgbClr val="FF0000"/>
                </a:solidFill>
              </a:rPr>
              <a:t>Answer:</a:t>
            </a:r>
          </a:p>
          <a:p>
            <a:r>
              <a:rPr lang="en-US" sz="2800" dirty="0" smtClean="0">
                <a:solidFill>
                  <a:srgbClr val="FF0000"/>
                </a:solidFill>
              </a:rPr>
              <a:t>D: Businesses will purchase more factories and equipment.</a:t>
            </a:r>
          </a:p>
          <a:p>
            <a:r>
              <a:rPr lang="en-US" sz="2800" dirty="0" smtClean="0">
                <a:solidFill>
                  <a:srgbClr val="FF0000"/>
                </a:solidFill>
              </a:rPr>
              <a:t>As always, lower interest = more investment. </a:t>
            </a:r>
            <a:endParaRPr lang="en-US" sz="2800" dirty="0">
              <a:solidFill>
                <a:srgbClr val="FF0000"/>
              </a:solidFill>
            </a:endParaRPr>
          </a:p>
        </p:txBody>
      </p:sp>
    </p:spTree>
    <p:extLst>
      <p:ext uri="{BB962C8B-B14F-4D97-AF65-F5344CB8AC3E}">
        <p14:creationId xmlns:p14="http://schemas.microsoft.com/office/powerpoint/2010/main" val="426106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 Lags</a:t>
            </a:r>
            <a:endParaRPr lang="en-US" dirty="0"/>
          </a:p>
        </p:txBody>
      </p:sp>
      <p:sp>
        <p:nvSpPr>
          <p:cNvPr id="3" name="Content Placeholder 2"/>
          <p:cNvSpPr>
            <a:spLocks noGrp="1"/>
          </p:cNvSpPr>
          <p:nvPr>
            <p:ph idx="1"/>
          </p:nvPr>
        </p:nvSpPr>
        <p:spPr>
          <a:xfrm>
            <a:off x="838200" y="1825625"/>
            <a:ext cx="5306961" cy="4351338"/>
          </a:xfrm>
        </p:spPr>
        <p:txBody>
          <a:bodyPr>
            <a:normAutofit lnSpcReduction="10000"/>
          </a:bodyPr>
          <a:lstStyle/>
          <a:p>
            <a:r>
              <a:rPr lang="en-US" dirty="0" smtClean="0"/>
              <a:t>Just like with Fiscal Policy, Monetary Policy also has lags, which causes the policy effect to not be immediate. </a:t>
            </a:r>
          </a:p>
          <a:p>
            <a:pPr lvl="1"/>
            <a:r>
              <a:rPr lang="en-US" dirty="0" smtClean="0"/>
              <a:t>Recognition Lag / Data Lags – takes time to collect and analyze the data necessary to make monetary policy decisions.</a:t>
            </a:r>
          </a:p>
          <a:p>
            <a:pPr lvl="1"/>
            <a:r>
              <a:rPr lang="en-US" dirty="0" smtClean="0"/>
              <a:t>Impact Lag / Implementation Lag – takes time for the economy to adjust and the for the policy to take effect. </a:t>
            </a:r>
            <a:endParaRPr lang="en-US" dirty="0"/>
          </a:p>
        </p:txBody>
      </p:sp>
      <p:pic>
        <p:nvPicPr>
          <p:cNvPr id="4" name="Picture 3"/>
          <p:cNvPicPr>
            <a:picLocks noChangeAspect="1"/>
          </p:cNvPicPr>
          <p:nvPr/>
        </p:nvPicPr>
        <p:blipFill>
          <a:blip r:embed="rId2"/>
          <a:stretch>
            <a:fillRect/>
          </a:stretch>
        </p:blipFill>
        <p:spPr>
          <a:xfrm>
            <a:off x="509279" y="286969"/>
            <a:ext cx="9145998" cy="6299404"/>
          </a:xfrm>
          <a:prstGeom prst="rect">
            <a:avLst/>
          </a:prstGeom>
        </p:spPr>
      </p:pic>
      <p:sp>
        <p:nvSpPr>
          <p:cNvPr id="5" name="TextBox 4"/>
          <p:cNvSpPr txBox="1"/>
          <p:nvPr/>
        </p:nvSpPr>
        <p:spPr>
          <a:xfrm>
            <a:off x="4463845" y="3549445"/>
            <a:ext cx="5053781" cy="646331"/>
          </a:xfrm>
          <a:prstGeom prst="rect">
            <a:avLst/>
          </a:prstGeom>
          <a:solidFill>
            <a:schemeClr val="accent6">
              <a:lumMod val="20000"/>
              <a:lumOff val="80000"/>
            </a:schemeClr>
          </a:solidFill>
        </p:spPr>
        <p:txBody>
          <a:bodyPr wrap="square" rtlCol="0">
            <a:spAutoFit/>
          </a:bodyPr>
          <a:lstStyle/>
          <a:p>
            <a:r>
              <a:rPr lang="en-US" dirty="0" smtClean="0"/>
              <a:t>So actually, MP doesn’t have as much implementation lag as does Fiscal Policy</a:t>
            </a:r>
            <a:endParaRPr lang="en-US" dirty="0"/>
          </a:p>
        </p:txBody>
      </p:sp>
    </p:spTree>
    <p:extLst>
      <p:ext uri="{BB962C8B-B14F-4D97-AF65-F5344CB8AC3E}">
        <p14:creationId xmlns:p14="http://schemas.microsoft.com/office/powerpoint/2010/main" val="4075000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are some reasons that monetary policy will have a lag in </a:t>
            </a:r>
            <a:r>
              <a:rPr lang="en-US" smtClean="0"/>
              <a:t>its effectiveness. </a:t>
            </a:r>
            <a:endParaRPr lang="en-US" dirty="0" smtClean="0"/>
          </a:p>
          <a:p>
            <a:r>
              <a:rPr lang="en-US" dirty="0" smtClean="0">
                <a:solidFill>
                  <a:srgbClr val="FF0000"/>
                </a:solidFill>
              </a:rPr>
              <a:t>Recognition Lag – collecting enough statistics to recognize the true condition of the economy.</a:t>
            </a:r>
          </a:p>
          <a:p>
            <a:r>
              <a:rPr lang="en-US" dirty="0" smtClean="0">
                <a:solidFill>
                  <a:srgbClr val="FF0000"/>
                </a:solidFill>
              </a:rPr>
              <a:t>Impact Lag – changes to interest rates may take some time to take effect and impact the economy. </a:t>
            </a:r>
            <a:endParaRPr lang="en-US" dirty="0">
              <a:solidFill>
                <a:srgbClr val="FF0000"/>
              </a:solidFill>
            </a:endParaRPr>
          </a:p>
        </p:txBody>
      </p:sp>
    </p:spTree>
    <p:extLst>
      <p:ext uri="{BB962C8B-B14F-4D97-AF65-F5344CB8AC3E}">
        <p14:creationId xmlns:p14="http://schemas.microsoft.com/office/powerpoint/2010/main" val="9831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many tools of monetary policy do we have in this course?</a:t>
            </a:r>
          </a:p>
          <a:p>
            <a:r>
              <a:rPr lang="en-US" dirty="0" smtClean="0">
                <a:solidFill>
                  <a:srgbClr val="FF0000"/>
                </a:solidFill>
              </a:rPr>
              <a:t>Four!</a:t>
            </a:r>
          </a:p>
          <a:p>
            <a:r>
              <a:rPr lang="en-US" dirty="0" smtClean="0">
                <a:solidFill>
                  <a:srgbClr val="FF0000"/>
                </a:solidFill>
              </a:rPr>
              <a:t>3 of the ‘normal ones’</a:t>
            </a:r>
          </a:p>
          <a:p>
            <a:pPr lvl="1"/>
            <a:r>
              <a:rPr lang="en-US" dirty="0" smtClean="0">
                <a:solidFill>
                  <a:srgbClr val="FF0000"/>
                </a:solidFill>
              </a:rPr>
              <a:t>OMO, Discount Rate, Reserve Ratio</a:t>
            </a:r>
          </a:p>
          <a:p>
            <a:r>
              <a:rPr lang="en-US" dirty="0" smtClean="0">
                <a:solidFill>
                  <a:srgbClr val="FF0000"/>
                </a:solidFill>
              </a:rPr>
              <a:t>+ One new one: Ample Reserves Monetary Policy</a:t>
            </a:r>
            <a:endParaRPr lang="en-US" dirty="0">
              <a:solidFill>
                <a:srgbClr val="FF0000"/>
              </a:solidFill>
            </a:endParaRPr>
          </a:p>
        </p:txBody>
      </p:sp>
    </p:spTree>
    <p:extLst>
      <p:ext uri="{BB962C8B-B14F-4D97-AF65-F5344CB8AC3E}">
        <p14:creationId xmlns:p14="http://schemas.microsoft.com/office/powerpoint/2010/main" val="49811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Implementing Various Policies</a:t>
            </a:r>
            <a:endParaRPr lang="en-US" dirty="0"/>
          </a:p>
        </p:txBody>
      </p:sp>
      <p:sp>
        <p:nvSpPr>
          <p:cNvPr id="3" name="Content Placeholder 2"/>
          <p:cNvSpPr>
            <a:spLocks noGrp="1"/>
          </p:cNvSpPr>
          <p:nvPr>
            <p:ph idx="1"/>
          </p:nvPr>
        </p:nvSpPr>
        <p:spPr>
          <a:xfrm>
            <a:off x="2036618" y="1825625"/>
            <a:ext cx="9317182" cy="4351338"/>
          </a:xfrm>
        </p:spPr>
        <p:txBody>
          <a:bodyPr/>
          <a:lstStyle/>
          <a:p>
            <a:r>
              <a:rPr lang="en-US" dirty="0" smtClean="0"/>
              <a:t>Discretionary Fiscal Policy</a:t>
            </a:r>
          </a:p>
          <a:p>
            <a:pPr lvl="1"/>
            <a:r>
              <a:rPr lang="en-US" dirty="0" smtClean="0"/>
              <a:t>Data lags (</a:t>
            </a:r>
            <a:r>
              <a:rPr lang="en-US" dirty="0" err="1" smtClean="0"/>
              <a:t>eg</a:t>
            </a:r>
            <a:r>
              <a:rPr lang="en-US" dirty="0" smtClean="0"/>
              <a:t>. Collecting employment statistics to assess if the UR has increased)</a:t>
            </a:r>
          </a:p>
          <a:p>
            <a:pPr lvl="1"/>
            <a:r>
              <a:rPr lang="en-US" dirty="0" smtClean="0"/>
              <a:t>Political Lags (</a:t>
            </a:r>
            <a:r>
              <a:rPr lang="en-US" dirty="0" err="1" smtClean="0"/>
              <a:t>eg</a:t>
            </a:r>
            <a:r>
              <a:rPr lang="en-US" dirty="0" smtClean="0"/>
              <a:t>. Passing the proposal to build a road)</a:t>
            </a:r>
          </a:p>
          <a:p>
            <a:pPr lvl="1"/>
            <a:r>
              <a:rPr lang="en-US" dirty="0" smtClean="0"/>
              <a:t>Implementation lags (</a:t>
            </a:r>
            <a:r>
              <a:rPr lang="en-US" dirty="0" err="1" smtClean="0"/>
              <a:t>eg</a:t>
            </a:r>
            <a:r>
              <a:rPr lang="en-US" dirty="0" smtClean="0"/>
              <a:t>. Planning to build a road)</a:t>
            </a:r>
          </a:p>
          <a:p>
            <a:r>
              <a:rPr lang="en-US" dirty="0"/>
              <a:t>Monetary Policy</a:t>
            </a:r>
          </a:p>
          <a:p>
            <a:pPr lvl="1"/>
            <a:r>
              <a:rPr lang="en-US" dirty="0"/>
              <a:t>Data lags (</a:t>
            </a:r>
            <a:r>
              <a:rPr lang="en-US" dirty="0" err="1"/>
              <a:t>eg</a:t>
            </a:r>
            <a:r>
              <a:rPr lang="en-US" dirty="0"/>
              <a:t>. Collecting employment statistics to assess if the UR has increased)</a:t>
            </a:r>
          </a:p>
          <a:p>
            <a:r>
              <a:rPr lang="en-US" dirty="0" smtClean="0"/>
              <a:t>Automatic Stabilizers (Non-discretionary fiscal policy)</a:t>
            </a:r>
          </a:p>
          <a:p>
            <a:pPr lvl="1"/>
            <a:endParaRPr lang="en-US" dirty="0"/>
          </a:p>
        </p:txBody>
      </p:sp>
      <p:sp>
        <p:nvSpPr>
          <p:cNvPr id="4" name="TextBox 3"/>
          <p:cNvSpPr txBox="1"/>
          <p:nvPr/>
        </p:nvSpPr>
        <p:spPr>
          <a:xfrm>
            <a:off x="1005840" y="1908753"/>
            <a:ext cx="1030778" cy="369332"/>
          </a:xfrm>
          <a:prstGeom prst="rect">
            <a:avLst/>
          </a:prstGeom>
          <a:solidFill>
            <a:schemeClr val="accent4">
              <a:lumMod val="40000"/>
              <a:lumOff val="60000"/>
            </a:schemeClr>
          </a:solidFill>
        </p:spPr>
        <p:txBody>
          <a:bodyPr wrap="square" rtlCol="0">
            <a:spAutoFit/>
          </a:bodyPr>
          <a:lstStyle/>
          <a:p>
            <a:r>
              <a:rPr lang="en-US" b="1" dirty="0" smtClean="0"/>
              <a:t>Slowest</a:t>
            </a:r>
            <a:endParaRPr lang="en-US" b="1" dirty="0"/>
          </a:p>
        </p:txBody>
      </p:sp>
      <p:sp>
        <p:nvSpPr>
          <p:cNvPr id="5" name="TextBox 4"/>
          <p:cNvSpPr txBox="1"/>
          <p:nvPr/>
        </p:nvSpPr>
        <p:spPr>
          <a:xfrm>
            <a:off x="1005840" y="4829291"/>
            <a:ext cx="1030778" cy="369332"/>
          </a:xfrm>
          <a:prstGeom prst="rect">
            <a:avLst/>
          </a:prstGeom>
          <a:solidFill>
            <a:schemeClr val="accent4">
              <a:lumMod val="40000"/>
              <a:lumOff val="60000"/>
            </a:schemeClr>
          </a:solidFill>
        </p:spPr>
        <p:txBody>
          <a:bodyPr wrap="square" rtlCol="0">
            <a:spAutoFit/>
          </a:bodyPr>
          <a:lstStyle/>
          <a:p>
            <a:r>
              <a:rPr lang="en-US" b="1" dirty="0" smtClean="0"/>
              <a:t>Fastest</a:t>
            </a:r>
            <a:endParaRPr lang="en-US" b="1" dirty="0"/>
          </a:p>
        </p:txBody>
      </p:sp>
      <p:pic>
        <p:nvPicPr>
          <p:cNvPr id="7" name="Picture 6"/>
          <p:cNvPicPr>
            <a:picLocks noChangeAspect="1"/>
          </p:cNvPicPr>
          <p:nvPr/>
        </p:nvPicPr>
        <p:blipFill>
          <a:blip r:embed="rId2"/>
          <a:stretch>
            <a:fillRect/>
          </a:stretch>
        </p:blipFill>
        <p:spPr>
          <a:xfrm>
            <a:off x="317130" y="2303590"/>
            <a:ext cx="1981477" cy="590632"/>
          </a:xfrm>
          <a:prstGeom prst="rect">
            <a:avLst/>
          </a:prstGeom>
        </p:spPr>
      </p:pic>
      <p:pic>
        <p:nvPicPr>
          <p:cNvPr id="8" name="Picture 7"/>
          <p:cNvPicPr>
            <a:picLocks noChangeAspect="1"/>
          </p:cNvPicPr>
          <p:nvPr/>
        </p:nvPicPr>
        <p:blipFill>
          <a:blip r:embed="rId3"/>
          <a:stretch>
            <a:fillRect/>
          </a:stretch>
        </p:blipFill>
        <p:spPr>
          <a:xfrm>
            <a:off x="0" y="5282924"/>
            <a:ext cx="2086266" cy="809738"/>
          </a:xfrm>
          <a:prstGeom prst="rect">
            <a:avLst/>
          </a:prstGeom>
        </p:spPr>
      </p:pic>
      <p:pic>
        <p:nvPicPr>
          <p:cNvPr id="9" name="Picture 8"/>
          <p:cNvPicPr>
            <a:picLocks noChangeAspect="1"/>
          </p:cNvPicPr>
          <p:nvPr/>
        </p:nvPicPr>
        <p:blipFill>
          <a:blip r:embed="rId4"/>
          <a:stretch>
            <a:fillRect/>
          </a:stretch>
        </p:blipFill>
        <p:spPr>
          <a:xfrm>
            <a:off x="657583" y="3802667"/>
            <a:ext cx="1300570" cy="864120"/>
          </a:xfrm>
          <a:prstGeom prst="rect">
            <a:avLst/>
          </a:prstGeom>
        </p:spPr>
      </p:pic>
      <p:sp>
        <p:nvSpPr>
          <p:cNvPr id="6" name="TextBox 5"/>
          <p:cNvSpPr txBox="1"/>
          <p:nvPr/>
        </p:nvSpPr>
        <p:spPr>
          <a:xfrm>
            <a:off x="838200" y="3391185"/>
            <a:ext cx="1198418" cy="369332"/>
          </a:xfrm>
          <a:prstGeom prst="rect">
            <a:avLst/>
          </a:prstGeom>
          <a:solidFill>
            <a:schemeClr val="accent4">
              <a:lumMod val="40000"/>
              <a:lumOff val="60000"/>
            </a:schemeClr>
          </a:solidFill>
        </p:spPr>
        <p:txBody>
          <a:bodyPr wrap="square" rtlCol="0">
            <a:spAutoFit/>
          </a:bodyPr>
          <a:lstStyle/>
          <a:p>
            <a:r>
              <a:rPr lang="en-US" b="1" dirty="0" smtClean="0"/>
              <a:t>Moderate</a:t>
            </a:r>
            <a:endParaRPr lang="en-US" b="1" dirty="0"/>
          </a:p>
        </p:txBody>
      </p:sp>
    </p:spTree>
    <p:extLst>
      <p:ext uri="{BB962C8B-B14F-4D97-AF65-F5344CB8AC3E}">
        <p14:creationId xmlns:p14="http://schemas.microsoft.com/office/powerpoint/2010/main" val="2460912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Which kind of government intervention is typically slowest? Why?</a:t>
            </a:r>
          </a:p>
          <a:p>
            <a:r>
              <a:rPr lang="en-US" dirty="0" smtClean="0">
                <a:solidFill>
                  <a:srgbClr val="FF0000"/>
                </a:solidFill>
              </a:rPr>
              <a:t>Discretionary fiscal policy.</a:t>
            </a:r>
          </a:p>
          <a:p>
            <a:r>
              <a:rPr lang="en-US" dirty="0" smtClean="0">
                <a:solidFill>
                  <a:srgbClr val="FF0000"/>
                </a:solidFill>
              </a:rPr>
              <a:t>It has many lags including political lags, data lags and implementation lags.</a:t>
            </a:r>
            <a:endParaRPr lang="en-US" dirty="0">
              <a:solidFill>
                <a:srgbClr val="FF0000"/>
              </a:solidFill>
            </a:endParaRPr>
          </a:p>
        </p:txBody>
      </p:sp>
    </p:spTree>
    <p:extLst>
      <p:ext uri="{BB962C8B-B14F-4D97-AF65-F5344CB8AC3E}">
        <p14:creationId xmlns:p14="http://schemas.microsoft.com/office/powerpoint/2010/main" val="2839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781" y="134119"/>
            <a:ext cx="10515600" cy="875096"/>
          </a:xfrm>
        </p:spPr>
        <p:txBody>
          <a:bodyPr/>
          <a:lstStyle/>
          <a:p>
            <a:r>
              <a:rPr lang="en-US" dirty="0" smtClean="0"/>
              <a:t>Quick Summary </a:t>
            </a:r>
            <a:endParaRPr lang="en-US" dirty="0"/>
          </a:p>
        </p:txBody>
      </p:sp>
      <p:sp>
        <p:nvSpPr>
          <p:cNvPr id="5" name="Content Placeholder 4"/>
          <p:cNvSpPr>
            <a:spLocks noGrp="1"/>
          </p:cNvSpPr>
          <p:nvPr>
            <p:ph idx="1"/>
          </p:nvPr>
        </p:nvSpPr>
        <p:spPr>
          <a:xfrm>
            <a:off x="545832" y="889096"/>
            <a:ext cx="10837244" cy="524945"/>
          </a:xfrm>
        </p:spPr>
        <p:txBody>
          <a:bodyPr>
            <a:normAutofit fontScale="70000" lnSpcReduction="20000"/>
          </a:bodyPr>
          <a:lstStyle/>
          <a:p>
            <a:r>
              <a:rPr lang="en-US" dirty="0" smtClean="0"/>
              <a:t>Deeply understanding this section is more difficult than understanding the bare minimum to answer the questions.</a:t>
            </a:r>
            <a:endParaRPr lang="en-US" dirty="0"/>
          </a:p>
        </p:txBody>
      </p:sp>
      <p:pic>
        <p:nvPicPr>
          <p:cNvPr id="6" name="Picture 5"/>
          <p:cNvPicPr>
            <a:picLocks noChangeAspect="1"/>
          </p:cNvPicPr>
          <p:nvPr/>
        </p:nvPicPr>
        <p:blipFill>
          <a:blip r:embed="rId2"/>
          <a:stretch>
            <a:fillRect/>
          </a:stretch>
        </p:blipFill>
        <p:spPr>
          <a:xfrm>
            <a:off x="368968" y="2273014"/>
            <a:ext cx="5813659" cy="4134666"/>
          </a:xfrm>
          <a:prstGeom prst="rect">
            <a:avLst/>
          </a:prstGeom>
        </p:spPr>
      </p:pic>
      <p:sp>
        <p:nvSpPr>
          <p:cNvPr id="2" name="TextBox 1"/>
          <p:cNvSpPr txBox="1"/>
          <p:nvPr/>
        </p:nvSpPr>
        <p:spPr>
          <a:xfrm>
            <a:off x="683394" y="1645920"/>
            <a:ext cx="5553777" cy="646331"/>
          </a:xfrm>
          <a:prstGeom prst="rect">
            <a:avLst/>
          </a:prstGeom>
          <a:noFill/>
        </p:spPr>
        <p:txBody>
          <a:bodyPr wrap="square" rtlCol="0">
            <a:spAutoFit/>
          </a:bodyPr>
          <a:lstStyle/>
          <a:p>
            <a:r>
              <a:rPr lang="en-US" dirty="0" smtClean="0"/>
              <a:t>With an ample reserves economy we have to consider this Reserves Market Graph. </a:t>
            </a:r>
            <a:endParaRPr lang="en-US" dirty="0"/>
          </a:p>
        </p:txBody>
      </p:sp>
      <p:sp>
        <p:nvSpPr>
          <p:cNvPr id="3" name="TextBox 2"/>
          <p:cNvSpPr txBox="1"/>
          <p:nvPr/>
        </p:nvSpPr>
        <p:spPr>
          <a:xfrm>
            <a:off x="6361897" y="2715081"/>
            <a:ext cx="3638751" cy="923330"/>
          </a:xfrm>
          <a:prstGeom prst="rect">
            <a:avLst/>
          </a:prstGeom>
          <a:noFill/>
        </p:spPr>
        <p:txBody>
          <a:bodyPr wrap="square" rtlCol="0">
            <a:spAutoFit/>
          </a:bodyPr>
          <a:lstStyle/>
          <a:p>
            <a:r>
              <a:rPr lang="en-US" b="1" dirty="0" smtClean="0"/>
              <a:t>Discount Rate (DR) </a:t>
            </a:r>
            <a:r>
              <a:rPr lang="en-US" dirty="0" smtClean="0"/>
              <a:t>– rate that commercial banks pay to borrow from the Fed.</a:t>
            </a:r>
          </a:p>
        </p:txBody>
      </p:sp>
      <p:sp>
        <p:nvSpPr>
          <p:cNvPr id="8" name="TextBox 7"/>
          <p:cNvSpPr txBox="1"/>
          <p:nvPr/>
        </p:nvSpPr>
        <p:spPr>
          <a:xfrm>
            <a:off x="6361897" y="3599862"/>
            <a:ext cx="3744630" cy="923330"/>
          </a:xfrm>
          <a:prstGeom prst="rect">
            <a:avLst/>
          </a:prstGeom>
          <a:noFill/>
        </p:spPr>
        <p:txBody>
          <a:bodyPr wrap="square" rtlCol="0">
            <a:spAutoFit/>
          </a:bodyPr>
          <a:lstStyle/>
          <a:p>
            <a:r>
              <a:rPr lang="en-US" b="1" dirty="0" smtClean="0"/>
              <a:t>Interest on Reserves (IOR) </a:t>
            </a:r>
            <a:r>
              <a:rPr lang="en-US" dirty="0" smtClean="0"/>
              <a:t>– rate that the Fed pays to banks for keeping reserves.</a:t>
            </a:r>
          </a:p>
        </p:txBody>
      </p:sp>
      <p:sp>
        <p:nvSpPr>
          <p:cNvPr id="9" name="TextBox 8"/>
          <p:cNvSpPr txBox="1"/>
          <p:nvPr/>
        </p:nvSpPr>
        <p:spPr>
          <a:xfrm>
            <a:off x="6361897" y="1772610"/>
            <a:ext cx="3956385" cy="923330"/>
          </a:xfrm>
          <a:prstGeom prst="rect">
            <a:avLst/>
          </a:prstGeom>
          <a:noFill/>
        </p:spPr>
        <p:txBody>
          <a:bodyPr wrap="square" rtlCol="0">
            <a:spAutoFit/>
          </a:bodyPr>
          <a:lstStyle/>
          <a:p>
            <a:r>
              <a:rPr lang="en-US" b="1" dirty="0" smtClean="0"/>
              <a:t>Policy Rate (PR) </a:t>
            </a:r>
            <a:r>
              <a:rPr lang="en-US" dirty="0" smtClean="0"/>
              <a:t>– in the US, the Federal Funds Rate (FFR), the rate that banks pay when they lend to each other. </a:t>
            </a:r>
            <a:endParaRPr lang="en-US" dirty="0"/>
          </a:p>
        </p:txBody>
      </p:sp>
      <p:sp>
        <p:nvSpPr>
          <p:cNvPr id="10" name="TextBox 9"/>
          <p:cNvSpPr txBox="1"/>
          <p:nvPr/>
        </p:nvSpPr>
        <p:spPr>
          <a:xfrm>
            <a:off x="6448925" y="4484644"/>
            <a:ext cx="4821455" cy="1754326"/>
          </a:xfrm>
          <a:prstGeom prst="rect">
            <a:avLst/>
          </a:prstGeom>
          <a:solidFill>
            <a:srgbClr val="FFFF00"/>
          </a:solidFill>
        </p:spPr>
        <p:txBody>
          <a:bodyPr wrap="square" rtlCol="0">
            <a:spAutoFit/>
          </a:bodyPr>
          <a:lstStyle/>
          <a:p>
            <a:r>
              <a:rPr lang="en-US" b="1" dirty="0" smtClean="0"/>
              <a:t>Most important thing for you:</a:t>
            </a:r>
          </a:p>
          <a:p>
            <a:r>
              <a:rPr lang="en-US" dirty="0" smtClean="0"/>
              <a:t>The Fed can influence the Policy Rate (FFR):</a:t>
            </a:r>
          </a:p>
          <a:p>
            <a:pPr marL="285750" indent="-285750">
              <a:buFont typeface="Arial" panose="020B0604020202020204" pitchFamily="34" charset="0"/>
              <a:buChar char="•"/>
            </a:pPr>
            <a:r>
              <a:rPr lang="en-US" dirty="0" smtClean="0"/>
              <a:t>Expansionary MP – ↓IOR and Discount Rate -&gt; lowers the PR (FFR</a:t>
            </a:r>
            <a:r>
              <a:rPr lang="en-US" dirty="0"/>
              <a:t>) → </a:t>
            </a:r>
            <a:r>
              <a:rPr lang="en-US" dirty="0" smtClean="0"/>
              <a:t>↑AD</a:t>
            </a:r>
          </a:p>
          <a:p>
            <a:pPr marL="285750" indent="-285750">
              <a:buFont typeface="Arial" panose="020B0604020202020204" pitchFamily="34" charset="0"/>
              <a:buChar char="•"/>
            </a:pPr>
            <a:r>
              <a:rPr lang="en-US" dirty="0" smtClean="0"/>
              <a:t>Contractionary MP – </a:t>
            </a:r>
            <a:r>
              <a:rPr lang="en-US" dirty="0"/>
              <a:t>↑IOR </a:t>
            </a:r>
            <a:r>
              <a:rPr lang="en-US" dirty="0" smtClean="0"/>
              <a:t>and </a:t>
            </a:r>
            <a:r>
              <a:rPr lang="en-US" dirty="0"/>
              <a:t>↑Discount </a:t>
            </a:r>
            <a:r>
              <a:rPr lang="en-US" dirty="0" smtClean="0"/>
              <a:t>Rate → </a:t>
            </a:r>
            <a:r>
              <a:rPr lang="en-US" dirty="0"/>
              <a:t>↑PR </a:t>
            </a:r>
            <a:r>
              <a:rPr lang="en-US" dirty="0" smtClean="0"/>
              <a:t>(FFR</a:t>
            </a:r>
            <a:r>
              <a:rPr lang="en-US" dirty="0"/>
              <a:t>) </a:t>
            </a:r>
            <a:r>
              <a:rPr lang="en-US" dirty="0" smtClean="0"/>
              <a:t>→ ↓AD</a:t>
            </a:r>
            <a:endParaRPr lang="en-US" dirty="0"/>
          </a:p>
        </p:txBody>
      </p:sp>
      <p:sp>
        <p:nvSpPr>
          <p:cNvPr id="11" name="TextBox 10"/>
          <p:cNvSpPr txBox="1"/>
          <p:nvPr/>
        </p:nvSpPr>
        <p:spPr>
          <a:xfrm>
            <a:off x="10767059" y="3202745"/>
            <a:ext cx="1232034" cy="523220"/>
          </a:xfrm>
          <a:prstGeom prst="rect">
            <a:avLst/>
          </a:prstGeom>
          <a:noFill/>
        </p:spPr>
        <p:txBody>
          <a:bodyPr wrap="square" rtlCol="0">
            <a:spAutoFit/>
          </a:bodyPr>
          <a:lstStyle/>
          <a:p>
            <a:r>
              <a:rPr lang="en-US" sz="1400" dirty="0" smtClean="0"/>
              <a:t>Administered Interest Rates</a:t>
            </a:r>
            <a:endParaRPr lang="en-US" sz="1400" dirty="0"/>
          </a:p>
        </p:txBody>
      </p:sp>
      <p:sp>
        <p:nvSpPr>
          <p:cNvPr id="12" name="TextBox 11"/>
          <p:cNvSpPr txBox="1"/>
          <p:nvPr/>
        </p:nvSpPr>
        <p:spPr>
          <a:xfrm>
            <a:off x="10640324" y="1940229"/>
            <a:ext cx="1232034" cy="307777"/>
          </a:xfrm>
          <a:prstGeom prst="rect">
            <a:avLst/>
          </a:prstGeom>
          <a:noFill/>
        </p:spPr>
        <p:txBody>
          <a:bodyPr wrap="square" rtlCol="0">
            <a:spAutoFit/>
          </a:bodyPr>
          <a:lstStyle/>
          <a:p>
            <a:r>
              <a:rPr lang="en-US" sz="1400" dirty="0" smtClean="0"/>
              <a:t>Policy Rate</a:t>
            </a:r>
            <a:endParaRPr lang="en-US" sz="1400" dirty="0"/>
          </a:p>
        </p:txBody>
      </p:sp>
      <p:sp>
        <p:nvSpPr>
          <p:cNvPr id="13" name="Right Brace 12"/>
          <p:cNvSpPr/>
          <p:nvPr/>
        </p:nvSpPr>
        <p:spPr>
          <a:xfrm>
            <a:off x="10125374" y="1645920"/>
            <a:ext cx="514950" cy="904775"/>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10046767" y="2876352"/>
            <a:ext cx="514950" cy="160829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Arrow 15"/>
          <p:cNvSpPr/>
          <p:nvPr/>
        </p:nvSpPr>
        <p:spPr>
          <a:xfrm rot="8811305">
            <a:off x="5336485" y="3099693"/>
            <a:ext cx="1078029" cy="446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8811305">
            <a:off x="4747964" y="4296822"/>
            <a:ext cx="1867892" cy="446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50030" y="2876352"/>
            <a:ext cx="587141" cy="646331"/>
          </a:xfrm>
          <a:prstGeom prst="rect">
            <a:avLst/>
          </a:prstGeom>
          <a:noFill/>
        </p:spPr>
        <p:txBody>
          <a:bodyPr wrap="square" rtlCol="0">
            <a:spAutoFit/>
          </a:bodyPr>
          <a:lstStyle/>
          <a:p>
            <a:r>
              <a:rPr lang="en-US" dirty="0" err="1" smtClean="0"/>
              <a:t>Eg</a:t>
            </a:r>
            <a:r>
              <a:rPr lang="en-US" dirty="0" smtClean="0"/>
              <a:t>. 6%</a:t>
            </a:r>
            <a:endParaRPr lang="en-US" dirty="0"/>
          </a:p>
        </p:txBody>
      </p:sp>
      <p:sp>
        <p:nvSpPr>
          <p:cNvPr id="19" name="TextBox 18"/>
          <p:cNvSpPr txBox="1"/>
          <p:nvPr/>
        </p:nvSpPr>
        <p:spPr>
          <a:xfrm>
            <a:off x="5545154" y="4334369"/>
            <a:ext cx="724501" cy="646331"/>
          </a:xfrm>
          <a:prstGeom prst="rect">
            <a:avLst/>
          </a:prstGeom>
          <a:noFill/>
        </p:spPr>
        <p:txBody>
          <a:bodyPr wrap="square" rtlCol="0">
            <a:spAutoFit/>
          </a:bodyPr>
          <a:lstStyle/>
          <a:p>
            <a:r>
              <a:rPr lang="en-US" dirty="0" err="1" smtClean="0"/>
              <a:t>Eg</a:t>
            </a:r>
            <a:r>
              <a:rPr lang="en-US" dirty="0" smtClean="0"/>
              <a:t>. 0.5%</a:t>
            </a:r>
            <a:endParaRPr lang="en-US" dirty="0"/>
          </a:p>
        </p:txBody>
      </p:sp>
      <p:sp>
        <p:nvSpPr>
          <p:cNvPr id="7" name="TextBox 6"/>
          <p:cNvSpPr txBox="1"/>
          <p:nvPr/>
        </p:nvSpPr>
        <p:spPr>
          <a:xfrm>
            <a:off x="10460071" y="2253416"/>
            <a:ext cx="1855961" cy="923330"/>
          </a:xfrm>
          <a:prstGeom prst="rect">
            <a:avLst/>
          </a:prstGeom>
          <a:solidFill>
            <a:srgbClr val="FFFF00"/>
          </a:solidFill>
        </p:spPr>
        <p:txBody>
          <a:bodyPr wrap="square" rtlCol="0">
            <a:spAutoFit/>
          </a:bodyPr>
          <a:lstStyle/>
          <a:p>
            <a:r>
              <a:rPr lang="en-US" dirty="0" smtClean="0"/>
              <a:t>These are just different types of interest rates! </a:t>
            </a:r>
            <a:endParaRPr lang="en-US" dirty="0"/>
          </a:p>
        </p:txBody>
      </p:sp>
    </p:spTree>
    <p:extLst>
      <p:ext uri="{BB962C8B-B14F-4D97-AF65-F5344CB8AC3E}">
        <p14:creationId xmlns:p14="http://schemas.microsoft.com/office/powerpoint/2010/main" val="1647144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69173" y="3070459"/>
            <a:ext cx="9676109" cy="3697808"/>
          </a:xfrm>
          <a:prstGeom prst="rect">
            <a:avLst/>
          </a:prstGeom>
        </p:spPr>
      </p:pic>
      <p:sp>
        <p:nvSpPr>
          <p:cNvPr id="5" name="TextBox 4"/>
          <p:cNvSpPr txBox="1"/>
          <p:nvPr/>
        </p:nvSpPr>
        <p:spPr>
          <a:xfrm>
            <a:off x="1665171" y="2579571"/>
            <a:ext cx="3243713" cy="369332"/>
          </a:xfrm>
          <a:prstGeom prst="rect">
            <a:avLst/>
          </a:prstGeom>
          <a:solidFill>
            <a:schemeClr val="accent6">
              <a:lumMod val="60000"/>
              <a:lumOff val="40000"/>
            </a:schemeClr>
          </a:solidFill>
        </p:spPr>
        <p:txBody>
          <a:bodyPr wrap="square" rtlCol="0">
            <a:spAutoFit/>
          </a:bodyPr>
          <a:lstStyle/>
          <a:p>
            <a:r>
              <a:rPr lang="en-US" b="1" dirty="0" smtClean="0"/>
              <a:t>Expansionary MP (lowering IR)</a:t>
            </a:r>
            <a:endParaRPr lang="en-US" b="1" dirty="0"/>
          </a:p>
        </p:txBody>
      </p:sp>
      <p:sp>
        <p:nvSpPr>
          <p:cNvPr id="7" name="TextBox 6"/>
          <p:cNvSpPr txBox="1"/>
          <p:nvPr/>
        </p:nvSpPr>
        <p:spPr>
          <a:xfrm>
            <a:off x="6649467" y="2645346"/>
            <a:ext cx="3851695" cy="369332"/>
          </a:xfrm>
          <a:prstGeom prst="rect">
            <a:avLst/>
          </a:prstGeom>
          <a:solidFill>
            <a:schemeClr val="accent6">
              <a:lumMod val="60000"/>
              <a:lumOff val="40000"/>
            </a:schemeClr>
          </a:solidFill>
        </p:spPr>
        <p:txBody>
          <a:bodyPr wrap="square" rtlCol="0">
            <a:spAutoFit/>
          </a:bodyPr>
          <a:lstStyle/>
          <a:p>
            <a:r>
              <a:rPr lang="en-US" b="1" dirty="0" smtClean="0"/>
              <a:t>Contractionary MP (increasing IR)</a:t>
            </a:r>
            <a:endParaRPr lang="en-US" b="1" dirty="0"/>
          </a:p>
        </p:txBody>
      </p:sp>
      <p:sp>
        <p:nvSpPr>
          <p:cNvPr id="8" name="TextBox 7"/>
          <p:cNvSpPr txBox="1"/>
          <p:nvPr/>
        </p:nvSpPr>
        <p:spPr>
          <a:xfrm>
            <a:off x="3496499" y="481160"/>
            <a:ext cx="4821455" cy="1754326"/>
          </a:xfrm>
          <a:prstGeom prst="rect">
            <a:avLst/>
          </a:prstGeom>
          <a:solidFill>
            <a:schemeClr val="accent4">
              <a:lumMod val="20000"/>
              <a:lumOff val="80000"/>
            </a:schemeClr>
          </a:solidFill>
        </p:spPr>
        <p:txBody>
          <a:bodyPr wrap="square" rtlCol="0">
            <a:spAutoFit/>
          </a:bodyPr>
          <a:lstStyle/>
          <a:p>
            <a:r>
              <a:rPr lang="en-US" b="1" dirty="0" smtClean="0"/>
              <a:t>Most important thing for you:</a:t>
            </a:r>
          </a:p>
          <a:p>
            <a:r>
              <a:rPr lang="en-US" dirty="0" smtClean="0"/>
              <a:t>The Fed can influence the Policy Rate (FFR):</a:t>
            </a:r>
          </a:p>
          <a:p>
            <a:r>
              <a:rPr lang="en-US" dirty="0"/>
              <a:t>	</a:t>
            </a:r>
            <a:r>
              <a:rPr lang="en-US" dirty="0" smtClean="0"/>
              <a:t>Expansionary MP – lower the IOR and Discount Rate -&gt; lowers the PR (FFR)</a:t>
            </a:r>
          </a:p>
          <a:p>
            <a:r>
              <a:rPr lang="en-US" dirty="0"/>
              <a:t>	</a:t>
            </a:r>
            <a:r>
              <a:rPr lang="en-US" dirty="0" smtClean="0"/>
              <a:t>Contractionary MP – increase the IOR and Discount Rate -&gt; increases the PR (FFR)</a:t>
            </a:r>
            <a:endParaRPr lang="en-US" dirty="0"/>
          </a:p>
        </p:txBody>
      </p:sp>
    </p:spTree>
    <p:extLst>
      <p:ext uri="{BB962C8B-B14F-4D97-AF65-F5344CB8AC3E}">
        <p14:creationId xmlns:p14="http://schemas.microsoft.com/office/powerpoint/2010/main" val="651370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876" y="100247"/>
            <a:ext cx="11297297" cy="912442"/>
          </a:xfrm>
        </p:spPr>
        <p:txBody>
          <a:bodyPr>
            <a:normAutofit/>
          </a:bodyPr>
          <a:lstStyle/>
          <a:p>
            <a:r>
              <a:rPr lang="en-US" sz="2800" dirty="0" smtClean="0"/>
              <a:t>Limited Reserve Economy vs Ample Reserve Economy</a:t>
            </a:r>
            <a:endParaRPr lang="en-US" sz="2800" dirty="0"/>
          </a:p>
        </p:txBody>
      </p:sp>
      <p:sp>
        <p:nvSpPr>
          <p:cNvPr id="5" name="Content Placeholder 4"/>
          <p:cNvSpPr>
            <a:spLocks noGrp="1"/>
          </p:cNvSpPr>
          <p:nvPr>
            <p:ph idx="1"/>
          </p:nvPr>
        </p:nvSpPr>
        <p:spPr>
          <a:xfrm>
            <a:off x="557526" y="1124801"/>
            <a:ext cx="5114747" cy="3058662"/>
          </a:xfrm>
          <a:ln>
            <a:solidFill>
              <a:schemeClr val="tx1"/>
            </a:solidFill>
          </a:ln>
        </p:spPr>
        <p:txBody>
          <a:bodyPr>
            <a:normAutofit fontScale="77500" lnSpcReduction="20000"/>
          </a:bodyPr>
          <a:lstStyle/>
          <a:p>
            <a:pPr marL="0" indent="0">
              <a:buNone/>
            </a:pPr>
            <a:r>
              <a:rPr lang="en-US" b="1" dirty="0" smtClean="0"/>
              <a:t>Normal MP: Limited Reserves (∆</a:t>
            </a:r>
            <a:r>
              <a:rPr lang="en-US" b="1" dirty="0"/>
              <a:t>MS </a:t>
            </a:r>
            <a:r>
              <a:rPr lang="en-US" b="1" dirty="0" smtClean="0"/>
              <a:t>still affects lending and the IR)</a:t>
            </a:r>
          </a:p>
          <a:p>
            <a:r>
              <a:rPr lang="en-US" dirty="0" smtClean="0"/>
              <a:t>All of our study of money supply and the effect on the interest rate so far applies in a situation where an </a:t>
            </a:r>
            <a:r>
              <a:rPr lang="en-US" dirty="0" smtClean="0">
                <a:solidFill>
                  <a:srgbClr val="00B0F0"/>
                </a:solidFill>
              </a:rPr>
              <a:t>economy has relatively scarce reserves </a:t>
            </a:r>
            <a:r>
              <a:rPr lang="en-US" dirty="0" err="1" smtClean="0">
                <a:solidFill>
                  <a:srgbClr val="00B0F0"/>
                </a:solidFill>
              </a:rPr>
              <a:t>ie</a:t>
            </a:r>
            <a:r>
              <a:rPr lang="en-US" dirty="0" smtClean="0">
                <a:solidFill>
                  <a:srgbClr val="00B0F0"/>
                </a:solidFill>
              </a:rPr>
              <a:t>. limited reserves.</a:t>
            </a:r>
          </a:p>
          <a:p>
            <a:pPr lvl="1"/>
            <a:r>
              <a:rPr lang="en-US" dirty="0" smtClean="0"/>
              <a:t>In a situation with limited reserves, there will be </a:t>
            </a:r>
            <a:r>
              <a:rPr lang="en-US" dirty="0" smtClean="0">
                <a:solidFill>
                  <a:srgbClr val="00B0F0"/>
                </a:solidFill>
              </a:rPr>
              <a:t>a relationship between the supply of reserves and the interest rate</a:t>
            </a:r>
            <a:r>
              <a:rPr lang="en-US" dirty="0" smtClean="0"/>
              <a:t>, because banks will have more reserves to lend out and can lower their interest rates.</a:t>
            </a:r>
          </a:p>
        </p:txBody>
      </p:sp>
      <p:sp>
        <p:nvSpPr>
          <p:cNvPr id="2" name="TextBox 1"/>
          <p:cNvSpPr txBox="1"/>
          <p:nvPr/>
        </p:nvSpPr>
        <p:spPr>
          <a:xfrm>
            <a:off x="8323797" y="25800"/>
            <a:ext cx="3604846" cy="1169551"/>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a:solidFill>
                  <a:srgbClr val="FF0000"/>
                </a:solidFill>
              </a:rPr>
              <a:t>Limited reserves economy </a:t>
            </a:r>
            <a:r>
              <a:rPr lang="en-US" sz="1400" dirty="0" smtClean="0">
                <a:solidFill>
                  <a:srgbClr val="FF0000"/>
                </a:solidFill>
              </a:rPr>
              <a:t>– increasing MS will have an effect on lending and the IR</a:t>
            </a:r>
            <a:endParaRPr lang="en-US" sz="1400" dirty="0">
              <a:solidFill>
                <a:srgbClr val="FF0000"/>
              </a:solidFill>
            </a:endParaRPr>
          </a:p>
          <a:p>
            <a:r>
              <a:rPr lang="en-US" sz="1400" dirty="0">
                <a:solidFill>
                  <a:srgbClr val="FF0000"/>
                </a:solidFill>
              </a:rPr>
              <a:t>Ample reserves economy – increasing MS will have </a:t>
            </a:r>
            <a:r>
              <a:rPr lang="en-US" sz="1400" dirty="0" smtClean="0">
                <a:solidFill>
                  <a:srgbClr val="FF0000"/>
                </a:solidFill>
              </a:rPr>
              <a:t>no effect</a:t>
            </a:r>
            <a:endParaRPr lang="en-US" sz="1400" dirty="0">
              <a:solidFill>
                <a:srgbClr val="FF0000"/>
              </a:solidFill>
            </a:endParaRPr>
          </a:p>
        </p:txBody>
      </p:sp>
      <p:sp>
        <p:nvSpPr>
          <p:cNvPr id="7" name="Rectangle 6"/>
          <p:cNvSpPr/>
          <p:nvPr/>
        </p:nvSpPr>
        <p:spPr>
          <a:xfrm>
            <a:off x="6073213" y="1178941"/>
            <a:ext cx="5014923" cy="3170099"/>
          </a:xfrm>
          <a:prstGeom prst="rect">
            <a:avLst/>
          </a:prstGeom>
          <a:solidFill>
            <a:schemeClr val="accent1">
              <a:lumMod val="20000"/>
              <a:lumOff val="80000"/>
            </a:schemeClr>
          </a:solidFill>
        </p:spPr>
        <p:txBody>
          <a:bodyPr wrap="square">
            <a:spAutoFit/>
          </a:bodyPr>
          <a:lstStyle/>
          <a:p>
            <a:r>
              <a:rPr lang="en-US" sz="2000" b="1" dirty="0" smtClean="0"/>
              <a:t>Ample Reserves (∆MS has no effect on lending and IR anymore)</a:t>
            </a:r>
          </a:p>
          <a:p>
            <a:pPr marL="285750" indent="-285750">
              <a:buFont typeface="Arial" panose="020B0604020202020204" pitchFamily="34" charset="0"/>
              <a:buChar char="•"/>
            </a:pPr>
            <a:r>
              <a:rPr lang="en-US" sz="2000" dirty="0" smtClean="0"/>
              <a:t>When </a:t>
            </a:r>
            <a:r>
              <a:rPr lang="en-US" sz="2000" dirty="0">
                <a:solidFill>
                  <a:srgbClr val="00B050"/>
                </a:solidFill>
              </a:rPr>
              <a:t>an economy has so called ample reserves</a:t>
            </a:r>
            <a:r>
              <a:rPr lang="en-US" sz="2000" dirty="0"/>
              <a:t>, this changes the </a:t>
            </a:r>
            <a:r>
              <a:rPr lang="en-US" sz="2000" dirty="0" err="1" smtClean="0"/>
              <a:t>natre</a:t>
            </a:r>
            <a:r>
              <a:rPr lang="en-US" sz="2000" dirty="0" smtClean="0"/>
              <a:t> </a:t>
            </a:r>
            <a:r>
              <a:rPr lang="en-US" sz="2000" dirty="0"/>
              <a:t>of the monetary policy.</a:t>
            </a:r>
          </a:p>
          <a:p>
            <a:pPr marL="742950" lvl="1" indent="-285750">
              <a:buFont typeface="Arial" panose="020B0604020202020204" pitchFamily="34" charset="0"/>
              <a:buChar char="•"/>
            </a:pPr>
            <a:r>
              <a:rPr lang="en-US" sz="2000" dirty="0"/>
              <a:t>After a certain point, </a:t>
            </a:r>
            <a:r>
              <a:rPr lang="en-US" sz="2000" dirty="0">
                <a:solidFill>
                  <a:srgbClr val="00B050"/>
                </a:solidFill>
              </a:rPr>
              <a:t>more reserves don’t make a difference to the interest rate</a:t>
            </a:r>
            <a:r>
              <a:rPr lang="en-US" sz="2000" dirty="0"/>
              <a:t>.</a:t>
            </a:r>
          </a:p>
          <a:p>
            <a:pPr marL="742950" lvl="1" indent="-285750">
              <a:buFont typeface="Arial" panose="020B0604020202020204" pitchFamily="34" charset="0"/>
              <a:buChar char="•"/>
            </a:pPr>
            <a:r>
              <a:rPr lang="en-US" sz="2000" dirty="0"/>
              <a:t>Therefore, the Fed must act differently to try and control the interest rate.</a:t>
            </a:r>
          </a:p>
        </p:txBody>
      </p:sp>
      <p:sp>
        <p:nvSpPr>
          <p:cNvPr id="8" name="TextBox 7"/>
          <p:cNvSpPr txBox="1"/>
          <p:nvPr/>
        </p:nvSpPr>
        <p:spPr>
          <a:xfrm>
            <a:off x="3824617" y="809609"/>
            <a:ext cx="3863748" cy="369332"/>
          </a:xfrm>
          <a:prstGeom prst="rect">
            <a:avLst/>
          </a:prstGeom>
          <a:solidFill>
            <a:srgbClr val="FFFF00"/>
          </a:solidFill>
        </p:spPr>
        <p:txBody>
          <a:bodyPr wrap="square" rtlCol="0">
            <a:spAutoFit/>
          </a:bodyPr>
          <a:lstStyle/>
          <a:p>
            <a:r>
              <a:rPr lang="en-US" dirty="0" smtClean="0"/>
              <a:t>Definition: Ample = a lot of something</a:t>
            </a:r>
            <a:endParaRPr lang="en-US" dirty="0"/>
          </a:p>
        </p:txBody>
      </p:sp>
      <p:pic>
        <p:nvPicPr>
          <p:cNvPr id="9" name="Picture 8"/>
          <p:cNvPicPr>
            <a:picLocks noChangeAspect="1"/>
          </p:cNvPicPr>
          <p:nvPr/>
        </p:nvPicPr>
        <p:blipFill>
          <a:blip r:embed="rId2"/>
          <a:stretch>
            <a:fillRect/>
          </a:stretch>
        </p:blipFill>
        <p:spPr>
          <a:xfrm>
            <a:off x="3444631" y="5417098"/>
            <a:ext cx="833533" cy="775604"/>
          </a:xfrm>
          <a:prstGeom prst="rect">
            <a:avLst/>
          </a:prstGeom>
        </p:spPr>
      </p:pic>
      <p:pic>
        <p:nvPicPr>
          <p:cNvPr id="11" name="Picture 10"/>
          <p:cNvPicPr>
            <a:picLocks noChangeAspect="1"/>
          </p:cNvPicPr>
          <p:nvPr/>
        </p:nvPicPr>
        <p:blipFill>
          <a:blip r:embed="rId2"/>
          <a:stretch>
            <a:fillRect/>
          </a:stretch>
        </p:blipFill>
        <p:spPr>
          <a:xfrm>
            <a:off x="4458573" y="6085290"/>
            <a:ext cx="827001" cy="769526"/>
          </a:xfrm>
          <a:prstGeom prst="rect">
            <a:avLst/>
          </a:prstGeom>
        </p:spPr>
      </p:pic>
      <p:pic>
        <p:nvPicPr>
          <p:cNvPr id="14" name="Picture 13"/>
          <p:cNvPicPr>
            <a:picLocks noChangeAspect="1"/>
          </p:cNvPicPr>
          <p:nvPr/>
        </p:nvPicPr>
        <p:blipFill>
          <a:blip r:embed="rId2"/>
          <a:stretch>
            <a:fillRect/>
          </a:stretch>
        </p:blipFill>
        <p:spPr>
          <a:xfrm>
            <a:off x="4278164" y="5315764"/>
            <a:ext cx="827001" cy="769526"/>
          </a:xfrm>
          <a:prstGeom prst="rect">
            <a:avLst/>
          </a:prstGeom>
        </p:spPr>
      </p:pic>
      <p:pic>
        <p:nvPicPr>
          <p:cNvPr id="6" name="Picture 5"/>
          <p:cNvPicPr>
            <a:picLocks noChangeAspect="1"/>
          </p:cNvPicPr>
          <p:nvPr/>
        </p:nvPicPr>
        <p:blipFill>
          <a:blip r:embed="rId3"/>
          <a:stretch>
            <a:fillRect/>
          </a:stretch>
        </p:blipFill>
        <p:spPr>
          <a:xfrm>
            <a:off x="3798731" y="6238157"/>
            <a:ext cx="569637" cy="364568"/>
          </a:xfrm>
          <a:prstGeom prst="rect">
            <a:avLst/>
          </a:prstGeom>
        </p:spPr>
      </p:pic>
      <p:sp>
        <p:nvSpPr>
          <p:cNvPr id="15" name="Right Arrow 14"/>
          <p:cNvSpPr/>
          <p:nvPr/>
        </p:nvSpPr>
        <p:spPr>
          <a:xfrm rot="16200000">
            <a:off x="215040" y="5659978"/>
            <a:ext cx="599537" cy="419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4365" y="5546371"/>
            <a:ext cx="972589" cy="646331"/>
          </a:xfrm>
          <a:prstGeom prst="rect">
            <a:avLst/>
          </a:prstGeom>
          <a:noFill/>
        </p:spPr>
        <p:txBody>
          <a:bodyPr wrap="square" rtlCol="0">
            <a:spAutoFit/>
          </a:bodyPr>
          <a:lstStyle/>
          <a:p>
            <a:r>
              <a:rPr lang="en-US" dirty="0" smtClean="0"/>
              <a:t>Money Supply</a:t>
            </a:r>
            <a:endParaRPr lang="en-US" dirty="0"/>
          </a:p>
        </p:txBody>
      </p:sp>
      <p:pic>
        <p:nvPicPr>
          <p:cNvPr id="17" name="Picture 2" descr="What Is the Federal Reserve? Functions, Structure, and Impa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51" y="4638991"/>
            <a:ext cx="1723048" cy="861524"/>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a:xfrm>
            <a:off x="1927989" y="5182506"/>
            <a:ext cx="903703" cy="63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p:cNvSpPr/>
          <p:nvPr/>
        </p:nvSpPr>
        <p:spPr>
          <a:xfrm>
            <a:off x="3365593" y="4458860"/>
            <a:ext cx="1854800" cy="805371"/>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7667" y="4434100"/>
            <a:ext cx="1725885" cy="830997"/>
          </a:xfrm>
          <a:prstGeom prst="rect">
            <a:avLst/>
          </a:prstGeom>
          <a:noFill/>
        </p:spPr>
        <p:txBody>
          <a:bodyPr wrap="square" rtlCol="0">
            <a:spAutoFit/>
          </a:bodyPr>
          <a:lstStyle/>
          <a:p>
            <a:r>
              <a:rPr lang="en-US" sz="1200" dirty="0" smtClean="0"/>
              <a:t>We have more reserves now, so we can lend out more and lower interest rates! </a:t>
            </a:r>
            <a:endParaRPr lang="en-US" sz="1200" dirty="0"/>
          </a:p>
        </p:txBody>
      </p:sp>
      <p:pic>
        <p:nvPicPr>
          <p:cNvPr id="23" name="Picture 22"/>
          <p:cNvPicPr>
            <a:picLocks noChangeAspect="1"/>
          </p:cNvPicPr>
          <p:nvPr/>
        </p:nvPicPr>
        <p:blipFill>
          <a:blip r:embed="rId2"/>
          <a:stretch>
            <a:fillRect/>
          </a:stretch>
        </p:blipFill>
        <p:spPr>
          <a:xfrm>
            <a:off x="10981756" y="5966654"/>
            <a:ext cx="827001" cy="769526"/>
          </a:xfrm>
          <a:prstGeom prst="rect">
            <a:avLst/>
          </a:prstGeom>
        </p:spPr>
      </p:pic>
      <p:pic>
        <p:nvPicPr>
          <p:cNvPr id="24" name="Picture 23"/>
          <p:cNvPicPr>
            <a:picLocks noChangeAspect="1"/>
          </p:cNvPicPr>
          <p:nvPr/>
        </p:nvPicPr>
        <p:blipFill>
          <a:blip r:embed="rId2"/>
          <a:stretch>
            <a:fillRect/>
          </a:stretch>
        </p:blipFill>
        <p:spPr>
          <a:xfrm>
            <a:off x="10801347" y="5197128"/>
            <a:ext cx="827001" cy="769526"/>
          </a:xfrm>
          <a:prstGeom prst="rect">
            <a:avLst/>
          </a:prstGeom>
        </p:spPr>
      </p:pic>
      <p:grpSp>
        <p:nvGrpSpPr>
          <p:cNvPr id="32" name="Group 31"/>
          <p:cNvGrpSpPr/>
          <p:nvPr/>
        </p:nvGrpSpPr>
        <p:grpSpPr>
          <a:xfrm>
            <a:off x="9461860" y="4296713"/>
            <a:ext cx="2430478" cy="976541"/>
            <a:chOff x="9506598" y="4470332"/>
            <a:chExt cx="2430478" cy="976541"/>
          </a:xfrm>
        </p:grpSpPr>
        <p:sp>
          <p:nvSpPr>
            <p:cNvPr id="26" name="Rounded Rectangular Callout 25"/>
            <p:cNvSpPr/>
            <p:nvPr/>
          </p:nvSpPr>
          <p:spPr>
            <a:xfrm>
              <a:off x="9506598" y="4504749"/>
              <a:ext cx="2430478" cy="942124"/>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560162" y="4470332"/>
              <a:ext cx="2323350" cy="954107"/>
            </a:xfrm>
            <a:prstGeom prst="rect">
              <a:avLst/>
            </a:prstGeom>
            <a:noFill/>
          </p:spPr>
          <p:txBody>
            <a:bodyPr wrap="square" rtlCol="0">
              <a:spAutoFit/>
            </a:bodyPr>
            <a:lstStyle/>
            <a:p>
              <a:r>
                <a:rPr lang="en-US" sz="1400" dirty="0" smtClean="0"/>
                <a:t>We </a:t>
              </a:r>
              <a:r>
                <a:rPr lang="en-US" sz="1400" u="sng" dirty="0" smtClean="0"/>
                <a:t>already have more than enough reserves</a:t>
              </a:r>
              <a:r>
                <a:rPr lang="en-US" sz="1400" dirty="0" smtClean="0"/>
                <a:t>, so this doesn’t affect how much we will lend or the interest rates.</a:t>
              </a:r>
              <a:endParaRPr lang="en-US" sz="1400" dirty="0"/>
            </a:p>
          </p:txBody>
        </p:sp>
      </p:grpSp>
      <p:sp>
        <p:nvSpPr>
          <p:cNvPr id="28" name="Right Arrow 27"/>
          <p:cNvSpPr/>
          <p:nvPr/>
        </p:nvSpPr>
        <p:spPr>
          <a:xfrm rot="16200000">
            <a:off x="6744518" y="5741703"/>
            <a:ext cx="599537" cy="419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253843" y="5628096"/>
            <a:ext cx="972589" cy="646331"/>
          </a:xfrm>
          <a:prstGeom prst="rect">
            <a:avLst/>
          </a:prstGeom>
          <a:noFill/>
        </p:spPr>
        <p:txBody>
          <a:bodyPr wrap="square" rtlCol="0">
            <a:spAutoFit/>
          </a:bodyPr>
          <a:lstStyle/>
          <a:p>
            <a:r>
              <a:rPr lang="en-US" dirty="0" smtClean="0"/>
              <a:t>Money Supply</a:t>
            </a:r>
            <a:endParaRPr lang="en-US" dirty="0"/>
          </a:p>
        </p:txBody>
      </p:sp>
      <p:pic>
        <p:nvPicPr>
          <p:cNvPr id="30" name="Picture 2" descr="What Is the Federal Reserve? Functions, Structure, and Impa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3729" y="4720716"/>
            <a:ext cx="1723048" cy="861524"/>
          </a:xfrm>
          <a:prstGeom prst="rect">
            <a:avLst/>
          </a:prstGeom>
          <a:noFill/>
          <a:extLst>
            <a:ext uri="{909E8E84-426E-40DD-AFC4-6F175D3DCCD1}">
              <a14:hiddenFill xmlns:a14="http://schemas.microsoft.com/office/drawing/2010/main">
                <a:solidFill>
                  <a:srgbClr val="FFFFFF"/>
                </a:solidFill>
              </a14:hiddenFill>
            </a:ext>
          </a:extLst>
        </p:spPr>
      </p:pic>
      <p:sp>
        <p:nvSpPr>
          <p:cNvPr id="31" name="Right Arrow 30"/>
          <p:cNvSpPr/>
          <p:nvPr/>
        </p:nvSpPr>
        <p:spPr>
          <a:xfrm>
            <a:off x="8457467" y="5264231"/>
            <a:ext cx="903703" cy="63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stretch>
            <a:fillRect/>
          </a:stretch>
        </p:blipFill>
        <p:spPr>
          <a:xfrm>
            <a:off x="9523447" y="5829901"/>
            <a:ext cx="1531420" cy="980110"/>
          </a:xfrm>
          <a:prstGeom prst="rect">
            <a:avLst/>
          </a:prstGeom>
        </p:spPr>
      </p:pic>
      <p:pic>
        <p:nvPicPr>
          <p:cNvPr id="22" name="Picture 21"/>
          <p:cNvPicPr>
            <a:picLocks noChangeAspect="1"/>
          </p:cNvPicPr>
          <p:nvPr/>
        </p:nvPicPr>
        <p:blipFill>
          <a:blip r:embed="rId2"/>
          <a:stretch>
            <a:fillRect/>
          </a:stretch>
        </p:blipFill>
        <p:spPr>
          <a:xfrm>
            <a:off x="9967814" y="5298462"/>
            <a:ext cx="833533" cy="775604"/>
          </a:xfrm>
          <a:prstGeom prst="rect">
            <a:avLst/>
          </a:prstGeom>
        </p:spPr>
      </p:pic>
    </p:spTree>
    <p:extLst>
      <p:ext uri="{BB962C8B-B14F-4D97-AF65-F5344CB8AC3E}">
        <p14:creationId xmlns:p14="http://schemas.microsoft.com/office/powerpoint/2010/main" val="146276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29" grpId="0"/>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are the two situations the economy can be in with regards to the effectiveness of changing money supply on interest rates?</a:t>
            </a:r>
          </a:p>
          <a:p>
            <a:r>
              <a:rPr lang="en-US" dirty="0" smtClean="0">
                <a:solidFill>
                  <a:srgbClr val="FF0000"/>
                </a:solidFill>
              </a:rPr>
              <a:t>Limited Reserves Economy – ∆MS-&gt;</a:t>
            </a:r>
            <a:r>
              <a:rPr lang="en-US" dirty="0">
                <a:solidFill>
                  <a:srgbClr val="FF0000"/>
                </a:solidFill>
              </a:rPr>
              <a:t> </a:t>
            </a:r>
            <a:r>
              <a:rPr lang="en-US" dirty="0" smtClean="0">
                <a:solidFill>
                  <a:srgbClr val="FF0000"/>
                </a:solidFill>
              </a:rPr>
              <a:t>∆IR</a:t>
            </a:r>
          </a:p>
          <a:p>
            <a:r>
              <a:rPr lang="en-US" dirty="0" smtClean="0">
                <a:solidFill>
                  <a:srgbClr val="FF0000"/>
                </a:solidFill>
              </a:rPr>
              <a:t>Ample Reserves </a:t>
            </a:r>
            <a:r>
              <a:rPr lang="en-US" dirty="0">
                <a:solidFill>
                  <a:srgbClr val="FF0000"/>
                </a:solidFill>
              </a:rPr>
              <a:t>Economy </a:t>
            </a:r>
            <a:r>
              <a:rPr lang="en-US" dirty="0" smtClean="0">
                <a:solidFill>
                  <a:srgbClr val="FF0000"/>
                </a:solidFill>
              </a:rPr>
              <a:t>- ∆</a:t>
            </a:r>
            <a:r>
              <a:rPr lang="en-US" dirty="0">
                <a:solidFill>
                  <a:srgbClr val="FF0000"/>
                </a:solidFill>
              </a:rPr>
              <a:t>MS-&gt; </a:t>
            </a:r>
            <a:r>
              <a:rPr lang="en-US" dirty="0" smtClean="0">
                <a:solidFill>
                  <a:srgbClr val="FF0000"/>
                </a:solidFill>
              </a:rPr>
              <a:t>no effect on the IR</a:t>
            </a:r>
          </a:p>
          <a:p>
            <a:r>
              <a:rPr lang="en-US" dirty="0" smtClean="0"/>
              <a:t>In what situation are the 3 tools of MP: OMO (buy and sell bonds), change RRR, and change discount rate, effective?</a:t>
            </a:r>
          </a:p>
          <a:p>
            <a:r>
              <a:rPr lang="en-US" dirty="0" smtClean="0">
                <a:solidFill>
                  <a:srgbClr val="FF0000"/>
                </a:solidFill>
              </a:rPr>
              <a:t>When we have a limited reserves economy.  </a:t>
            </a:r>
            <a:endParaRPr lang="en-US" dirty="0">
              <a:solidFill>
                <a:srgbClr val="FF0000"/>
              </a:solidFill>
            </a:endParaRPr>
          </a:p>
          <a:p>
            <a:endParaRPr lang="en-US" dirty="0"/>
          </a:p>
        </p:txBody>
      </p:sp>
    </p:spTree>
    <p:extLst>
      <p:ext uri="{BB962C8B-B14F-4D97-AF65-F5344CB8AC3E}">
        <p14:creationId xmlns:p14="http://schemas.microsoft.com/office/powerpoint/2010/main" val="31700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3912</Words>
  <Application>Microsoft Office PowerPoint</Application>
  <PresentationFormat>Widescreen</PresentationFormat>
  <Paragraphs>403</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Calibri Light</vt:lpstr>
      <vt:lpstr>Office Theme</vt:lpstr>
      <vt:lpstr>When the 3 Tools of MP Apply</vt:lpstr>
      <vt:lpstr>Limited Reserves vs Ample Reserves</vt:lpstr>
      <vt:lpstr>Three  Tools of Changing Money Supply for Monetary Policy</vt:lpstr>
      <vt:lpstr>Three  Tools of Changing Money Supply for Monetary Policy</vt:lpstr>
      <vt:lpstr>PowerPoint Presentation</vt:lpstr>
      <vt:lpstr>Quick Summary </vt:lpstr>
      <vt:lpstr>PowerPoint Presentation</vt:lpstr>
      <vt:lpstr>Limited Reserve Economy vs Ample Reserve Economy</vt:lpstr>
      <vt:lpstr>PowerPoint Presentation</vt:lpstr>
      <vt:lpstr>Conditions of an Ample Reserves Economy</vt:lpstr>
      <vt:lpstr>PowerPoint Presentation</vt:lpstr>
      <vt:lpstr>PowerPoint Presentation</vt:lpstr>
      <vt:lpstr>Interest Rates</vt:lpstr>
      <vt:lpstr>Policy Rate = Federal Funds Rate</vt:lpstr>
      <vt:lpstr>PowerPoint Presentation</vt:lpstr>
      <vt:lpstr>Demand of Reserves</vt:lpstr>
      <vt:lpstr>PowerPoint Presentation</vt:lpstr>
      <vt:lpstr>More Interest Rates</vt:lpstr>
      <vt:lpstr>Different Interest Rates Summary</vt:lpstr>
      <vt:lpstr>PowerPoint Presentation</vt:lpstr>
      <vt:lpstr>PowerPoint Presentation</vt:lpstr>
      <vt:lpstr>PowerPoint Presentation</vt:lpstr>
      <vt:lpstr>Guess the answer:</vt:lpstr>
      <vt:lpstr>Administered Interest Rates and Reserve Demand</vt:lpstr>
      <vt:lpstr>Explaining the Strange Shape of Demand for Reserves</vt:lpstr>
      <vt:lpstr>Why the Discount Rate Creates a Horizontal Curve Effect</vt:lpstr>
      <vt:lpstr>Why the Interest on Reserves Creates a Horizontal Curve Effect</vt:lpstr>
      <vt:lpstr>  </vt:lpstr>
      <vt:lpstr>Equilibrium of Reserves</vt:lpstr>
      <vt:lpstr>PowerPoint Presentation</vt:lpstr>
      <vt:lpstr>Limited Reserve Range vs Ample Reserves Range</vt:lpstr>
      <vt:lpstr>Limited vs Ample Reserves Equilibrium</vt:lpstr>
      <vt:lpstr>PowerPoint Presentation</vt:lpstr>
      <vt:lpstr>Monetary Policy in an Ample Reserves Economy</vt:lpstr>
      <vt:lpstr>Monetary Policy with Ample Reserves</vt:lpstr>
      <vt:lpstr>PowerPoint Presentation</vt:lpstr>
      <vt:lpstr>PowerPoint Presentation</vt:lpstr>
      <vt:lpstr>PowerPoint Presentation</vt:lpstr>
      <vt:lpstr>Monetary Policy Tools Summary</vt:lpstr>
      <vt:lpstr>PowerPoint Presentation</vt:lpstr>
      <vt:lpstr>Interest Rates Move Together</vt:lpstr>
      <vt:lpstr>PowerPoint Presentation</vt:lpstr>
      <vt:lpstr>Quick Summary </vt:lpstr>
      <vt:lpstr>PowerPoint Presentation</vt:lpstr>
      <vt:lpstr>PowerPoint Presentation</vt:lpstr>
      <vt:lpstr>PowerPoint Presentation</vt:lpstr>
      <vt:lpstr>PowerPoint Presentation</vt:lpstr>
      <vt:lpstr>Monetary Policy Lags</vt:lpstr>
      <vt:lpstr>PowerPoint Presentation</vt:lpstr>
      <vt:lpstr>Speed of Implementing Various Policies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the 3 Tools of MP Apply</dc:title>
  <dc:creator>David</dc:creator>
  <cp:lastModifiedBy>David</cp:lastModifiedBy>
  <cp:revision>1</cp:revision>
  <dcterms:created xsi:type="dcterms:W3CDTF">2025-02-26T06:44:50Z</dcterms:created>
  <dcterms:modified xsi:type="dcterms:W3CDTF">2025-02-26T06:44:55Z</dcterms:modified>
</cp:coreProperties>
</file>